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8"/>
  </p:notesMasterIdLst>
  <p:sldIdLst>
    <p:sldId id="280" r:id="rId2"/>
    <p:sldId id="279" r:id="rId3"/>
    <p:sldId id="341" r:id="rId4"/>
    <p:sldId id="324" r:id="rId5"/>
    <p:sldId id="281" r:id="rId6"/>
    <p:sldId id="333" r:id="rId7"/>
    <p:sldId id="282" r:id="rId8"/>
    <p:sldId id="302" r:id="rId9"/>
    <p:sldId id="301" r:id="rId10"/>
    <p:sldId id="304" r:id="rId11"/>
    <p:sldId id="284" r:id="rId12"/>
    <p:sldId id="285" r:id="rId13"/>
    <p:sldId id="288" r:id="rId14"/>
    <p:sldId id="334" r:id="rId15"/>
    <p:sldId id="337" r:id="rId16"/>
    <p:sldId id="335" r:id="rId17"/>
    <p:sldId id="286" r:id="rId18"/>
    <p:sldId id="326" r:id="rId19"/>
    <p:sldId id="306" r:id="rId20"/>
    <p:sldId id="305" r:id="rId21"/>
    <p:sldId id="289" r:id="rId22"/>
    <p:sldId id="290" r:id="rId23"/>
    <p:sldId id="291" r:id="rId24"/>
    <p:sldId id="293" r:id="rId25"/>
    <p:sldId id="328" r:id="rId26"/>
    <p:sldId id="327" r:id="rId27"/>
    <p:sldId id="331" r:id="rId28"/>
    <p:sldId id="294" r:id="rId29"/>
    <p:sldId id="308" r:id="rId30"/>
    <p:sldId id="307" r:id="rId31"/>
    <p:sldId id="298" r:id="rId32"/>
    <p:sldId id="330" r:id="rId33"/>
    <p:sldId id="299" r:id="rId34"/>
    <p:sldId id="300" r:id="rId35"/>
    <p:sldId id="336" r:id="rId36"/>
    <p:sldId id="323" r:id="rId37"/>
    <p:sldId id="309" r:id="rId38"/>
    <p:sldId id="310" r:id="rId39"/>
    <p:sldId id="315" r:id="rId40"/>
    <p:sldId id="313" r:id="rId41"/>
    <p:sldId id="316" r:id="rId42"/>
    <p:sldId id="317" r:id="rId43"/>
    <p:sldId id="325" r:id="rId44"/>
    <p:sldId id="318" r:id="rId45"/>
    <p:sldId id="340" r:id="rId46"/>
    <p:sldId id="319" r:id="rId47"/>
    <p:sldId id="321" r:id="rId48"/>
    <p:sldId id="322" r:id="rId49"/>
    <p:sldId id="339" r:id="rId50"/>
    <p:sldId id="344" r:id="rId51"/>
    <p:sldId id="342" r:id="rId52"/>
    <p:sldId id="343" r:id="rId53"/>
    <p:sldId id="345" r:id="rId54"/>
    <p:sldId id="346" r:id="rId55"/>
    <p:sldId id="347" r:id="rId56"/>
    <p:sldId id="338" r:id="rId57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599530-585A-4067-A5CB-434625B9E81F}" type="datetimeFigureOut">
              <a:rPr lang="pt-BR" smtClean="0"/>
              <a:t>18/04/2023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36E781-5989-4EA2-81D3-9B64C918B63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886616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2C38680-C525-42F5-A4F3-F8AC773288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C21002E-D665-41A3-B492-300A3E8760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F2D848F-9BC2-4E46-9EDB-7257A0F0EC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EBCCF-8C1D-4EA3-A92B-470A929EE71C}" type="datetimeFigureOut">
              <a:rPr lang="pt-BR" smtClean="0"/>
              <a:t>18/04/2023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582F356-28F6-40F0-8B16-575475EF45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5C6B4CB-75D4-4C47-AFFF-A9ACA47FB2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D7379-A2C5-4F57-BBC6-43E82A6ABA3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667848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D02DC1-1A44-41BD-B95B-944563189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49384EDA-AF06-4D8C-B068-6F4634FB90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CE7F104-DF62-4BBA-8A69-91471A8981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EBCCF-8C1D-4EA3-A92B-470A929EE71C}" type="datetimeFigureOut">
              <a:rPr lang="pt-BR" smtClean="0"/>
              <a:t>18/04/2023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E07CB9E-9167-4D7A-B2E8-B6566564F3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9AB1082-2114-453D-848B-DA7C4B9C95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D7379-A2C5-4F57-BBC6-43E82A6ABA3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91202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ACDB5293-2ACE-45E1-805A-618FA61A685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0E1D9601-B236-4A98-B4E8-A82B77E652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394665A-6CA7-4C20-A025-2EB7DA8D10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EBCCF-8C1D-4EA3-A92B-470A929EE71C}" type="datetimeFigureOut">
              <a:rPr lang="pt-BR" smtClean="0"/>
              <a:t>18/04/2023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96FD605-0B66-483A-80BE-9715F6825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60E014F-8A07-49AE-8D12-51EC940EA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D7379-A2C5-4F57-BBC6-43E82A6ABA3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203708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279277-EC13-4D2A-BBE8-F52154199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86D9447-1CD9-408F-B70D-297CE29963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89B1E04-8397-4A55-B439-98F2F7071C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EBCCF-8C1D-4EA3-A92B-470A929EE71C}" type="datetimeFigureOut">
              <a:rPr lang="pt-BR" smtClean="0"/>
              <a:t>18/04/2023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96E2432-CE48-4157-879B-F839F35E6A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C2662CE-53B6-4B73-A2DB-B4F2167A74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D7379-A2C5-4F57-BBC6-43E82A6ABA3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960998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BA299E-A4EB-408A-B284-7CAC2E2EC1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ECED760-A2EE-496D-96D5-943064EC37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314C438-7867-42A2-9773-6A6F1496B3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EBCCF-8C1D-4EA3-A92B-470A929EE71C}" type="datetimeFigureOut">
              <a:rPr lang="pt-BR" smtClean="0"/>
              <a:t>18/04/2023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AA6AAA8-3CFC-492C-97EC-8E713E85AA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712BB84-F819-456B-BDCF-438F5116D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D7379-A2C5-4F57-BBC6-43E82A6ABA3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498940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F923002-DAF2-442A-92F1-145A315F2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5BBC6BA-DD1C-4823-BF25-138321BEF9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57765EC0-DB35-4687-8763-A1F69600F0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CBC0B13F-6CE3-4271-B230-20CE86ED5E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EBCCF-8C1D-4EA3-A92B-470A929EE71C}" type="datetimeFigureOut">
              <a:rPr lang="pt-BR" smtClean="0"/>
              <a:t>18/04/2023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2D7EDB7-1BB6-4BFA-B41C-7C2AA23191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FAD806F7-0701-44FC-8CB9-B3C93EF00A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D7379-A2C5-4F57-BBC6-43E82A6ABA3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491392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8A38AC-84C3-4A9F-839C-3EDAF84563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9352552-08E6-4CF2-AFF2-4A390C9709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9926D043-283F-4E7E-99D4-421F2F2D3B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D5F9B2B-16F2-4472-817E-163399D7C4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AE8E1349-9197-4782-A0E0-43F996C2034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01A12BB7-D77C-48B6-B1AC-38442C5416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EBCCF-8C1D-4EA3-A92B-470A929EE71C}" type="datetimeFigureOut">
              <a:rPr lang="pt-BR" smtClean="0"/>
              <a:t>18/04/2023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919D38E6-98A8-4BCA-A3F4-3CAD34495B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AA920B64-D388-46C0-BAFC-0FC378BA4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D7379-A2C5-4F57-BBC6-43E82A6ABA3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82853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3F0560-B5BD-4AFF-8E09-0D37C9BBA2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051D45D1-8CAE-4454-B480-37B012EB8B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EBCCF-8C1D-4EA3-A92B-470A929EE71C}" type="datetimeFigureOut">
              <a:rPr lang="pt-BR" smtClean="0"/>
              <a:t>18/04/2023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A0E83D4E-E04D-47E6-91BE-42FB1659F7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D8DCEE9A-0829-4B0A-BB93-A75372D138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D7379-A2C5-4F57-BBC6-43E82A6ABA3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190526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613E7776-A774-4596-B574-53457A207B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EBCCF-8C1D-4EA3-A92B-470A929EE71C}" type="datetimeFigureOut">
              <a:rPr lang="pt-BR" smtClean="0"/>
              <a:t>18/04/2023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24D35F8B-EB55-4714-BAB9-1778DC96A3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8743EF23-65D4-47B5-90A6-45BDB8F3D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D7379-A2C5-4F57-BBC6-43E82A6ABA3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08304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4B959C-3035-4E97-87A0-0AE20344E9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46BC11A-297E-4A68-A912-3368E72748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EB22191-E2E0-44C4-8D69-A3741187D7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4C7B6E3E-BDFB-4638-8866-3A1F501348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EBCCF-8C1D-4EA3-A92B-470A929EE71C}" type="datetimeFigureOut">
              <a:rPr lang="pt-BR" smtClean="0"/>
              <a:t>18/04/2023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6ED6335-7FD3-4CA8-B177-3EC0D810E6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58FF2015-FDAA-4AEF-A1E0-865CC690F8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D7379-A2C5-4F57-BBC6-43E82A6ABA3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369538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381261E-F35E-4511-8A2D-0345D498B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365AB3CA-7801-4A7C-9E6A-F24CA350E71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3E2564C-2E60-4EA5-8479-DDDDFD0EB4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3D5D7B25-9CD0-4B61-897C-D8D11F1E4A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EBCCF-8C1D-4EA3-A92B-470A929EE71C}" type="datetimeFigureOut">
              <a:rPr lang="pt-BR" smtClean="0"/>
              <a:t>18/04/2023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56135EC-2290-4316-9A4F-25F32A315A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7BA82673-E24D-47AC-A538-0C6A8F581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D7379-A2C5-4F57-BBC6-43E82A6ABA3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529666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57725427-8500-49FC-AB45-67EE80D05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BE88166-1D02-4B73-B0E6-EB690D2A6A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5623B4B-C23F-4746-AA46-961963295B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0EBCCF-8C1D-4EA3-A92B-470A929EE71C}" type="datetimeFigureOut">
              <a:rPr lang="pt-BR" smtClean="0"/>
              <a:t>18/04/2023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2CF68CF-403D-4C18-B35D-1D5B5099FB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F4ECCFA-1B8D-4ED1-8B3B-CB184569F9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2D7379-A2C5-4F57-BBC6-43E82A6ABA3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60071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watch?v=Wf8BA-cqf-0" TargetMode="External"/><Relationship Id="rId5" Type="http://schemas.openxmlformats.org/officeDocument/2006/relationships/image" Target="../media/image15.png"/><Relationship Id="rId4" Type="http://schemas.openxmlformats.org/officeDocument/2006/relationships/image" Target="../media/image14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hyperlink" Target="https://www.facebook.com/Fluirautomacao/videos/o-cilindro-duplex-cont%C3%ADnuo-tem-como-principal-caracter%C3%ADstica-a-grande-for%C3%A7a-que-/4490688181021750/" TargetMode="External"/><Relationship Id="rId4" Type="http://schemas.openxmlformats.org/officeDocument/2006/relationships/image" Target="../media/image20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3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5259388" y="415925"/>
            <a:ext cx="1866900" cy="1228725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3"/>
          <p:cNvSpPr txBox="1">
            <a:spLocks noGrp="1"/>
          </p:cNvSpPr>
          <p:nvPr>
            <p:ph type="ftr" idx="11"/>
          </p:nvPr>
        </p:nvSpPr>
        <p:spPr>
          <a:xfrm>
            <a:off x="7301948" y="6458585"/>
            <a:ext cx="4302042" cy="262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ahoma"/>
              <a:buNone/>
            </a:pPr>
            <a:r>
              <a:rPr lang="pt-BR" sz="1200" b="0" i="0" u="none" strike="noStrike" cap="none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Sistemas Hidráulicos e Pneumáticos (slide </a:t>
            </a:r>
            <a:fld id="{00000000-1234-1234-1234-123412341234}" type="slidenum">
              <a:rPr lang="pt-BR" sz="1200" b="0" i="0" u="none" strike="noStrike" cap="none" smtClean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1</a:t>
            </a:fld>
            <a:r>
              <a:rPr lang="pt-BR" sz="1200" b="0" i="0" u="none" strike="noStrike" cap="none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/40)</a:t>
            </a:r>
            <a:endParaRPr dirty="0"/>
          </a:p>
        </p:txBody>
      </p:sp>
      <p:sp>
        <p:nvSpPr>
          <p:cNvPr id="87" name="Google Shape;87;p13"/>
          <p:cNvSpPr/>
          <p:nvPr/>
        </p:nvSpPr>
        <p:spPr>
          <a:xfrm>
            <a:off x="588010" y="1927225"/>
            <a:ext cx="1106297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2400"/>
              <a:buFont typeface="Calibri"/>
              <a:buNone/>
            </a:pPr>
            <a:r>
              <a:rPr lang="pt-BR" sz="2400" b="1" i="0" u="none" strike="noStrike" cap="none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CENTRO FEDERAL DE EDUCAÇÃO TECNOLÓGICA DE MINAS GERAIS DIRETORIA DE EDUCAÇÃO PROFISSIONAL E TECNOLÓGICA </a:t>
            </a:r>
            <a:endParaRPr dirty="0">
              <a:solidFill>
                <a:srgbClr val="002060"/>
              </a:solidFill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2400"/>
              <a:buFont typeface="Calibri"/>
              <a:buNone/>
            </a:pPr>
            <a:r>
              <a:rPr lang="pt-BR" sz="2400" b="1" i="1" u="none" strike="noStrike" cap="none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CÂMPUS </a:t>
            </a:r>
            <a:r>
              <a:rPr lang="pt-BR" sz="2400" b="1" i="0" u="none" strike="noStrike" cap="none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DIVINÓPOLIS</a:t>
            </a:r>
            <a:endParaRPr dirty="0">
              <a:solidFill>
                <a:srgbClr val="002060"/>
              </a:solidFill>
            </a:endParaRPr>
          </a:p>
        </p:txBody>
      </p:sp>
      <p:sp>
        <p:nvSpPr>
          <p:cNvPr id="88" name="Google Shape;88;p13"/>
          <p:cNvSpPr/>
          <p:nvPr/>
        </p:nvSpPr>
        <p:spPr>
          <a:xfrm>
            <a:off x="588010" y="6436857"/>
            <a:ext cx="3550285" cy="2819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b="1" i="0" u="none" strike="noStrike" cap="none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Prof. Márcio Alves de Aguiar</a:t>
            </a:r>
            <a:endParaRPr sz="1400" b="1" dirty="0"/>
          </a:p>
        </p:txBody>
      </p:sp>
      <p:sp>
        <p:nvSpPr>
          <p:cNvPr id="7" name="Google Shape;84;p13">
            <a:extLst>
              <a:ext uri="{FF2B5EF4-FFF2-40B4-BE49-F238E27FC236}">
                <a16:creationId xmlns:a16="http://schemas.microsoft.com/office/drawing/2014/main" id="{1C48E0E5-6BF4-4060-99F6-2C0CFF41287B}"/>
              </a:ext>
            </a:extLst>
          </p:cNvPr>
          <p:cNvSpPr txBox="1">
            <a:spLocks/>
          </p:cNvSpPr>
          <p:nvPr/>
        </p:nvSpPr>
        <p:spPr>
          <a:xfrm>
            <a:off x="1173162" y="4621012"/>
            <a:ext cx="9845675" cy="1143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  <a:spcBef>
                <a:spcPts val="0"/>
              </a:spcBef>
              <a:buClr>
                <a:srgbClr val="00B0F0"/>
              </a:buClr>
              <a:buSzPts val="2160"/>
            </a:pPr>
            <a:r>
              <a:rPr lang="pt-BR" sz="20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ENGENHARIA MECATRÔNICA</a:t>
            </a:r>
            <a:br>
              <a:rPr lang="pt-BR" sz="2400" b="1" dirty="0">
                <a:solidFill>
                  <a:srgbClr val="002060"/>
                </a:solidFill>
              </a:rPr>
            </a:br>
            <a:r>
              <a:rPr lang="pt-BR" sz="20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Disciplina: Sistemas Hidráulicos e Pneumáticos</a:t>
            </a:r>
            <a:br>
              <a:rPr lang="pt-BR" sz="2400" b="1" dirty="0">
                <a:solidFill>
                  <a:srgbClr val="002060"/>
                </a:solidFill>
              </a:rPr>
            </a:br>
            <a:r>
              <a:rPr lang="pt-BR" sz="2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Aula 7 – </a:t>
            </a:r>
            <a:r>
              <a:rPr lang="pt-BR" sz="2000" b="1" dirty="0">
                <a:solidFill>
                  <a:srgbClr val="FF0000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Esquemas de Comando e Atuadores Pneumáticos</a:t>
            </a:r>
            <a:br>
              <a:rPr lang="pt-BR" sz="2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pt-BR" sz="24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455E2C-F82D-45DC-80C0-C1119A46B0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8664" y="471142"/>
            <a:ext cx="10025325" cy="562527"/>
          </a:xfrm>
        </p:spPr>
        <p:txBody>
          <a:bodyPr>
            <a:normAutofit/>
          </a:bodyPr>
          <a:lstStyle/>
          <a:p>
            <a:pPr algn="ctr"/>
            <a:r>
              <a:rPr lang="pt-BR" sz="2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CILINDROS DE SIMPLES AÇÃO</a:t>
            </a:r>
          </a:p>
        </p:txBody>
      </p:sp>
      <p:pic>
        <p:nvPicPr>
          <p:cNvPr id="5" name="Google Shape;85;p13">
            <a:extLst>
              <a:ext uri="{FF2B5EF4-FFF2-40B4-BE49-F238E27FC236}">
                <a16:creationId xmlns:a16="http://schemas.microsoft.com/office/drawing/2014/main" id="{93E2DB7D-0867-48B1-9611-57503D038C76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3252" y="32026"/>
            <a:ext cx="1285461" cy="1001643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86;p13">
            <a:extLst>
              <a:ext uri="{FF2B5EF4-FFF2-40B4-BE49-F238E27FC236}">
                <a16:creationId xmlns:a16="http://schemas.microsoft.com/office/drawing/2014/main" id="{0F026B18-8388-4BA2-BE0D-3E1385933868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7301948" y="6458585"/>
            <a:ext cx="4302042" cy="262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ahoma"/>
              <a:buNone/>
            </a:pPr>
            <a:r>
              <a:rPr lang="pt-BR" sz="1200" b="0" i="0" u="none" strike="noStrike" cap="none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Sistemas Hidráulicos e Pneumáticos (slide </a:t>
            </a:r>
            <a:fld id="{00000000-1234-1234-1234-123412341234}" type="slidenum">
              <a:rPr lang="pt-BR" sz="1200" b="0" i="0" u="none" strike="noStrike" cap="none" smtClean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10</a:t>
            </a:fld>
            <a:r>
              <a:rPr lang="pt-BR" sz="1200" b="0" i="0" u="none" strike="noStrike" cap="none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/40)</a:t>
            </a:r>
            <a:endParaRPr dirty="0"/>
          </a:p>
        </p:txBody>
      </p:sp>
      <p:pic>
        <p:nvPicPr>
          <p:cNvPr id="1026" name="Picture 2" descr="Cilindro Pneumático Simples Ação Retorno Mola - Microkits">
            <a:extLst>
              <a:ext uri="{FF2B5EF4-FFF2-40B4-BE49-F238E27FC236}">
                <a16:creationId xmlns:a16="http://schemas.microsoft.com/office/drawing/2014/main" id="{4D8E2638-9638-4162-BDAD-D8A48A9570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6365" y="2116006"/>
            <a:ext cx="4899269" cy="3260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84871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455E2C-F82D-45DC-80C0-C1119A46B0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8665" y="471142"/>
            <a:ext cx="9034670" cy="562527"/>
          </a:xfrm>
        </p:spPr>
        <p:txBody>
          <a:bodyPr>
            <a:normAutofit/>
          </a:bodyPr>
          <a:lstStyle/>
          <a:p>
            <a:pPr algn="ctr"/>
            <a:r>
              <a:rPr lang="pt-BR" sz="2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CILINDROS DE SIMPLES AÇÃO</a:t>
            </a:r>
          </a:p>
        </p:txBody>
      </p:sp>
      <p:pic>
        <p:nvPicPr>
          <p:cNvPr id="5" name="Google Shape;85;p13">
            <a:extLst>
              <a:ext uri="{FF2B5EF4-FFF2-40B4-BE49-F238E27FC236}">
                <a16:creationId xmlns:a16="http://schemas.microsoft.com/office/drawing/2014/main" id="{93E2DB7D-0867-48B1-9611-57503D038C76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3252" y="32026"/>
            <a:ext cx="1285461" cy="1001643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86;p13">
            <a:extLst>
              <a:ext uri="{FF2B5EF4-FFF2-40B4-BE49-F238E27FC236}">
                <a16:creationId xmlns:a16="http://schemas.microsoft.com/office/drawing/2014/main" id="{0F026B18-8388-4BA2-BE0D-3E1385933868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7301948" y="6458585"/>
            <a:ext cx="4302042" cy="262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ahoma"/>
              <a:buNone/>
            </a:pPr>
            <a:r>
              <a:rPr lang="pt-BR" sz="1200" b="0" i="0" u="none" strike="noStrike" cap="none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Sistemas Hidráulicos e Pneumáticos (slide </a:t>
            </a:r>
            <a:fld id="{00000000-1234-1234-1234-123412341234}" type="slidenum">
              <a:rPr lang="pt-BR" sz="1200" b="0" i="0" u="none" strike="noStrike" cap="none" smtClean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11</a:t>
            </a:fld>
            <a:r>
              <a:rPr lang="pt-BR" sz="1200" b="0" i="0" u="none" strike="noStrike" cap="none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/40)</a:t>
            </a:r>
            <a:endParaRPr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EF3778AF-9285-45B3-AEBE-74D84778F3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4435" y="1167052"/>
            <a:ext cx="7483129" cy="515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9963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455E2C-F82D-45DC-80C0-C1119A46B0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8665" y="471142"/>
            <a:ext cx="9034670" cy="562527"/>
          </a:xfrm>
        </p:spPr>
        <p:txBody>
          <a:bodyPr>
            <a:normAutofit/>
          </a:bodyPr>
          <a:lstStyle/>
          <a:p>
            <a:pPr algn="ctr"/>
            <a:r>
              <a:rPr lang="pt-BR" sz="2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CILINDROS DE DUPLA AÇÃO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66032D15-8AB1-433A-9BD5-A1B1FD20D2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3291" y="1570458"/>
            <a:ext cx="10545417" cy="4351338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pt-BR" sz="2400" dirty="0"/>
              <a:t>realizam trabalho recebendo ar comprimido no </a:t>
            </a:r>
            <a:r>
              <a:rPr lang="pt-BR" sz="2400" u="sng" dirty="0"/>
              <a:t>avanço e no retorno</a:t>
            </a:r>
            <a:r>
              <a:rPr lang="pt-BR" sz="2400" dirty="0"/>
              <a:t>; </a:t>
            </a:r>
          </a:p>
          <a:p>
            <a:pPr algn="just">
              <a:lnSpc>
                <a:spcPct val="150000"/>
              </a:lnSpc>
            </a:pPr>
            <a:r>
              <a:rPr lang="pt-BR" sz="2400" dirty="0"/>
              <a:t>uma válvula de comando permite ao ar atingir uma câmara de cada vez,</a:t>
            </a:r>
          </a:p>
          <a:p>
            <a:pPr algn="just">
              <a:lnSpc>
                <a:spcPct val="150000"/>
              </a:lnSpc>
            </a:pPr>
            <a:r>
              <a:rPr lang="pt-BR" sz="2400" dirty="0"/>
              <a:t>uma </a:t>
            </a:r>
            <a:r>
              <a:rPr lang="pt-BR" sz="2400" u="sng" dirty="0"/>
              <a:t>diferença de pressão </a:t>
            </a:r>
            <a:r>
              <a:rPr lang="pt-BR" sz="2400" dirty="0"/>
              <a:t>de trabalho entre as câmaras traseira e dianteira, </a:t>
            </a:r>
          </a:p>
          <a:p>
            <a:pPr algn="just">
              <a:lnSpc>
                <a:spcPct val="150000"/>
              </a:lnSpc>
            </a:pPr>
            <a:r>
              <a:rPr lang="pt-BR" sz="2400" dirty="0"/>
              <a:t>área da câmara </a:t>
            </a:r>
            <a:r>
              <a:rPr lang="pt-BR" sz="2400" u="sng" dirty="0"/>
              <a:t>traseira (sem haste)</a:t>
            </a:r>
            <a:r>
              <a:rPr lang="pt-BR" sz="2400" dirty="0"/>
              <a:t>, área maior, exercendo </a:t>
            </a:r>
            <a:r>
              <a:rPr lang="pt-BR" sz="2400" u="sng" dirty="0"/>
              <a:t>maior força</a:t>
            </a:r>
            <a:r>
              <a:rPr lang="pt-BR" sz="2400" dirty="0"/>
              <a:t>.</a:t>
            </a:r>
            <a:endParaRPr lang="pt-BR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Google Shape;85;p13">
            <a:extLst>
              <a:ext uri="{FF2B5EF4-FFF2-40B4-BE49-F238E27FC236}">
                <a16:creationId xmlns:a16="http://schemas.microsoft.com/office/drawing/2014/main" id="{93E2DB7D-0867-48B1-9611-57503D038C76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3252" y="32026"/>
            <a:ext cx="1285461" cy="1001643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86;p13">
            <a:extLst>
              <a:ext uri="{FF2B5EF4-FFF2-40B4-BE49-F238E27FC236}">
                <a16:creationId xmlns:a16="http://schemas.microsoft.com/office/drawing/2014/main" id="{0F026B18-8388-4BA2-BE0D-3E1385933868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7301948" y="6458585"/>
            <a:ext cx="4302042" cy="262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ahoma"/>
              <a:buNone/>
            </a:pPr>
            <a:r>
              <a:rPr lang="pt-BR" sz="1200" b="0" i="0" u="none" strike="noStrike" cap="none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Sistemas Hidráulicos e Pneumáticos (slide </a:t>
            </a:r>
            <a:fld id="{00000000-1234-1234-1234-123412341234}" type="slidenum">
              <a:rPr lang="pt-BR" sz="1200" b="0" i="0" u="none" strike="noStrike" cap="none" smtClean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12</a:t>
            </a:fld>
            <a:r>
              <a:rPr lang="pt-BR" sz="1200" b="0" i="0" u="none" strike="noStrike" cap="none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/40)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745687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455E2C-F82D-45DC-80C0-C1119A46B0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8665" y="471142"/>
            <a:ext cx="9034670" cy="562527"/>
          </a:xfrm>
        </p:spPr>
        <p:txBody>
          <a:bodyPr>
            <a:normAutofit/>
          </a:bodyPr>
          <a:lstStyle/>
          <a:p>
            <a:pPr algn="ctr"/>
            <a:r>
              <a:rPr lang="pt-BR" sz="2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CILINDROS DE DUPLA AÇÃO</a:t>
            </a:r>
          </a:p>
        </p:txBody>
      </p:sp>
      <p:pic>
        <p:nvPicPr>
          <p:cNvPr id="5" name="Google Shape;85;p13">
            <a:extLst>
              <a:ext uri="{FF2B5EF4-FFF2-40B4-BE49-F238E27FC236}">
                <a16:creationId xmlns:a16="http://schemas.microsoft.com/office/drawing/2014/main" id="{93E2DB7D-0867-48B1-9611-57503D038C76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3252" y="32026"/>
            <a:ext cx="1285461" cy="1001643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86;p13">
            <a:extLst>
              <a:ext uri="{FF2B5EF4-FFF2-40B4-BE49-F238E27FC236}">
                <a16:creationId xmlns:a16="http://schemas.microsoft.com/office/drawing/2014/main" id="{0F026B18-8388-4BA2-BE0D-3E1385933868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7301948" y="6458585"/>
            <a:ext cx="4302042" cy="262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ahoma"/>
              <a:buNone/>
            </a:pPr>
            <a:r>
              <a:rPr lang="pt-BR" sz="1200" b="0" i="0" u="none" strike="noStrike" cap="none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Sistemas Hidráulicos e Pneumáticos (slide </a:t>
            </a:r>
            <a:fld id="{00000000-1234-1234-1234-123412341234}" type="slidenum">
              <a:rPr lang="pt-BR" sz="1200" b="0" i="0" u="none" strike="noStrike" cap="none" smtClean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13</a:t>
            </a:fld>
            <a:r>
              <a:rPr lang="pt-BR" sz="1200" b="0" i="0" u="none" strike="noStrike" cap="none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/40)</a:t>
            </a:r>
            <a:endParaRPr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6180" y="1763203"/>
            <a:ext cx="6839640" cy="4277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4185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455E2C-F82D-45DC-80C0-C1119A46B0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8665" y="471142"/>
            <a:ext cx="9034670" cy="562527"/>
          </a:xfrm>
        </p:spPr>
        <p:txBody>
          <a:bodyPr>
            <a:normAutofit/>
          </a:bodyPr>
          <a:lstStyle/>
          <a:p>
            <a:pPr algn="ctr"/>
            <a:r>
              <a:rPr lang="pt-BR" sz="2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CILINDROS DE DUPLA AÇÃO</a:t>
            </a:r>
          </a:p>
        </p:txBody>
      </p:sp>
      <p:pic>
        <p:nvPicPr>
          <p:cNvPr id="5" name="Google Shape;85;p13">
            <a:extLst>
              <a:ext uri="{FF2B5EF4-FFF2-40B4-BE49-F238E27FC236}">
                <a16:creationId xmlns:a16="http://schemas.microsoft.com/office/drawing/2014/main" id="{93E2DB7D-0867-48B1-9611-57503D038C76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3252" y="32026"/>
            <a:ext cx="1285461" cy="1001643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86;p13">
            <a:extLst>
              <a:ext uri="{FF2B5EF4-FFF2-40B4-BE49-F238E27FC236}">
                <a16:creationId xmlns:a16="http://schemas.microsoft.com/office/drawing/2014/main" id="{0F026B18-8388-4BA2-BE0D-3E1385933868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7301948" y="6458585"/>
            <a:ext cx="4302042" cy="262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ahoma"/>
              <a:buNone/>
            </a:pPr>
            <a:r>
              <a:rPr lang="pt-BR" sz="1200" b="0" i="0" u="none" strike="noStrike" cap="none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Sistemas Hidráulicos e Pneumáticos (slide </a:t>
            </a:r>
            <a:fld id="{00000000-1234-1234-1234-123412341234}" type="slidenum">
              <a:rPr lang="pt-BR" sz="1200" b="0" i="0" u="none" strike="noStrike" cap="none" smtClean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14</a:t>
            </a:fld>
            <a:r>
              <a:rPr lang="pt-BR" sz="1200" b="0" i="0" u="none" strike="noStrike" cap="none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/40)</a:t>
            </a:r>
            <a:endParaRPr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AB78153F-EF27-4F7C-A00D-0811BD65FB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3533" y="1375950"/>
            <a:ext cx="8469960" cy="1676938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6C5FFFBE-C9ED-4602-84AC-ACAD298580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5527" y="3829340"/>
            <a:ext cx="8384690" cy="1676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4366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455E2C-F82D-45DC-80C0-C1119A46B0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8665" y="471142"/>
            <a:ext cx="9034670" cy="562527"/>
          </a:xfrm>
        </p:spPr>
        <p:txBody>
          <a:bodyPr>
            <a:normAutofit/>
          </a:bodyPr>
          <a:lstStyle/>
          <a:p>
            <a:pPr algn="ctr"/>
            <a:r>
              <a:rPr lang="pt-BR" sz="2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CILINDROS DE DUPLA AÇÃO</a:t>
            </a:r>
          </a:p>
        </p:txBody>
      </p:sp>
      <p:pic>
        <p:nvPicPr>
          <p:cNvPr id="5" name="Google Shape;85;p13">
            <a:extLst>
              <a:ext uri="{FF2B5EF4-FFF2-40B4-BE49-F238E27FC236}">
                <a16:creationId xmlns:a16="http://schemas.microsoft.com/office/drawing/2014/main" id="{93E2DB7D-0867-48B1-9611-57503D038C76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3252" y="32026"/>
            <a:ext cx="1285461" cy="1001643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86;p13">
            <a:extLst>
              <a:ext uri="{FF2B5EF4-FFF2-40B4-BE49-F238E27FC236}">
                <a16:creationId xmlns:a16="http://schemas.microsoft.com/office/drawing/2014/main" id="{0F026B18-8388-4BA2-BE0D-3E1385933868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7301948" y="6458585"/>
            <a:ext cx="4302042" cy="262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ahoma"/>
              <a:buNone/>
            </a:pPr>
            <a:r>
              <a:rPr lang="pt-BR" sz="1200" b="0" i="0" u="none" strike="noStrike" cap="none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Sistemas Hidráulicos e Pneumáticos (slide </a:t>
            </a:r>
            <a:fld id="{00000000-1234-1234-1234-123412341234}" type="slidenum">
              <a:rPr lang="pt-BR" sz="1200" b="0" i="0" u="none" strike="noStrike" cap="none" smtClean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15</a:t>
            </a:fld>
            <a:r>
              <a:rPr lang="pt-BR" sz="1200" b="0" i="0" u="none" strike="noStrike" cap="none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/40)</a:t>
            </a:r>
            <a:endParaRPr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14E306CA-7A96-439A-9968-9A5B48EE5D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1032" y="2453515"/>
            <a:ext cx="8612303" cy="2306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9463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455E2C-F82D-45DC-80C0-C1119A46B0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0887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BR" sz="2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CILINDROS DE DUPLA AÇÃO </a:t>
            </a:r>
            <a:br>
              <a:rPr lang="pt-BR" sz="2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sz="2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(sensor magnético e amortecimento ajustável)</a:t>
            </a:r>
          </a:p>
        </p:txBody>
      </p:sp>
      <p:sp>
        <p:nvSpPr>
          <p:cNvPr id="7" name="Google Shape;86;p13">
            <a:extLst>
              <a:ext uri="{FF2B5EF4-FFF2-40B4-BE49-F238E27FC236}">
                <a16:creationId xmlns:a16="http://schemas.microsoft.com/office/drawing/2014/main" id="{0F026B18-8388-4BA2-BE0D-3E1385933868}"/>
              </a:ext>
            </a:extLst>
          </p:cNvPr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ahoma"/>
              <a:buNone/>
            </a:pPr>
            <a:r>
              <a:rPr lang="pt-BR" sz="1200" b="0" i="0" u="none" strike="noStrike" cap="none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Sistemas Hidráulicos e Pneumáticos (slide </a:t>
            </a:r>
            <a:fld id="{00000000-1234-1234-1234-123412341234}" type="slidenum">
              <a:rPr lang="pt-BR" sz="1200" b="0" i="0" u="none" strike="noStrike" cap="none" smtClean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16</a:t>
            </a:fld>
            <a:r>
              <a:rPr lang="pt-BR" sz="1200" b="0" i="0" u="none" strike="noStrike" cap="none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/40)</a:t>
            </a:r>
            <a:endParaRPr dirty="0"/>
          </a:p>
        </p:txBody>
      </p:sp>
      <p:pic>
        <p:nvPicPr>
          <p:cNvPr id="5" name="Google Shape;85;p13">
            <a:extLst>
              <a:ext uri="{FF2B5EF4-FFF2-40B4-BE49-F238E27FC236}">
                <a16:creationId xmlns:a16="http://schemas.microsoft.com/office/drawing/2014/main" id="{93E2DB7D-0867-48B1-9611-57503D038C76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3252" y="32026"/>
            <a:ext cx="1285461" cy="10016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F8BB4DD4-F55C-4205-8565-ADFFF406EF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6192" y="1721002"/>
            <a:ext cx="7025459" cy="2320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5854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455E2C-F82D-45DC-80C0-C1119A46B0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8665" y="471142"/>
            <a:ext cx="9034670" cy="562527"/>
          </a:xfrm>
        </p:spPr>
        <p:txBody>
          <a:bodyPr>
            <a:normAutofit/>
          </a:bodyPr>
          <a:lstStyle/>
          <a:p>
            <a:pPr algn="ctr"/>
            <a:r>
              <a:rPr lang="pt-BR" sz="2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CILINDROS DE DUPLA AÇÃO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66032D15-8AB1-433A-9BD5-A1B1FD20D2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pt-BR" sz="2400" dirty="0"/>
              <a:t>não há a presença da mola (possui limitações, por cursos longos),</a:t>
            </a:r>
          </a:p>
          <a:p>
            <a:pPr algn="just">
              <a:lnSpc>
                <a:spcPct val="150000"/>
              </a:lnSpc>
            </a:pPr>
            <a:r>
              <a:rPr lang="pt-BR" sz="2400" dirty="0"/>
              <a:t>limitações impostas ligadas as </a:t>
            </a:r>
            <a:r>
              <a:rPr lang="pt-BR" sz="2400" u="sng" dirty="0"/>
              <a:t>deformações da haste</a:t>
            </a:r>
            <a:r>
              <a:rPr lang="pt-BR" sz="2400" dirty="0"/>
              <a:t> de flexão e a flambagem. </a:t>
            </a:r>
          </a:p>
          <a:p>
            <a:pPr algn="just">
              <a:lnSpc>
                <a:spcPct val="150000"/>
              </a:lnSpc>
            </a:pPr>
            <a:r>
              <a:rPr lang="pt-BR" sz="2400" dirty="0"/>
              <a:t>sujeitos a </a:t>
            </a:r>
            <a:r>
              <a:rPr lang="pt-BR" sz="2400" u="sng" dirty="0"/>
              <a:t>cargas e velocidades elevadas</a:t>
            </a:r>
            <a:r>
              <a:rPr lang="pt-BR" sz="2400" dirty="0"/>
              <a:t>, sofrendo grandes impactos. </a:t>
            </a:r>
          </a:p>
          <a:p>
            <a:pPr algn="just">
              <a:lnSpc>
                <a:spcPct val="150000"/>
              </a:lnSpc>
            </a:pPr>
            <a:r>
              <a:rPr lang="pt-BR" sz="2400" dirty="0"/>
              <a:t>dotados de </a:t>
            </a:r>
            <a:r>
              <a:rPr lang="pt-BR" sz="2400" u="sng" dirty="0"/>
              <a:t>sistema de amortecimento</a:t>
            </a:r>
            <a:r>
              <a:rPr lang="pt-BR" sz="2400" dirty="0"/>
              <a:t>, sem o risco de impacto ao êmbolo, o que poderia causar vazamentos com consequente redução de rendimento e comprometimento da vida útil do cilindro. </a:t>
            </a:r>
            <a:endParaRPr lang="pt-BR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Google Shape;85;p13">
            <a:extLst>
              <a:ext uri="{FF2B5EF4-FFF2-40B4-BE49-F238E27FC236}">
                <a16:creationId xmlns:a16="http://schemas.microsoft.com/office/drawing/2014/main" id="{93E2DB7D-0867-48B1-9611-57503D038C76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3252" y="32026"/>
            <a:ext cx="1285461" cy="1001643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86;p13">
            <a:extLst>
              <a:ext uri="{FF2B5EF4-FFF2-40B4-BE49-F238E27FC236}">
                <a16:creationId xmlns:a16="http://schemas.microsoft.com/office/drawing/2014/main" id="{0F026B18-8388-4BA2-BE0D-3E1385933868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7301948" y="6458585"/>
            <a:ext cx="4302042" cy="262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ahoma"/>
              <a:buNone/>
            </a:pPr>
            <a:r>
              <a:rPr lang="pt-BR" sz="1200" b="0" i="0" u="none" strike="noStrike" cap="none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Sistemas Hidráulicos e Pneumáticos (slide </a:t>
            </a:r>
            <a:fld id="{00000000-1234-1234-1234-123412341234}" type="slidenum">
              <a:rPr lang="pt-BR" sz="1200" b="0" i="0" u="none" strike="noStrike" cap="none" smtClean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17</a:t>
            </a:fld>
            <a:r>
              <a:rPr lang="pt-BR" sz="1200" b="0" i="0" u="none" strike="noStrike" cap="none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/40)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831678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455E2C-F82D-45DC-80C0-C1119A46B0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8665" y="471142"/>
            <a:ext cx="9034670" cy="562527"/>
          </a:xfrm>
        </p:spPr>
        <p:txBody>
          <a:bodyPr>
            <a:normAutofit/>
          </a:bodyPr>
          <a:lstStyle/>
          <a:p>
            <a:pPr algn="ctr"/>
            <a:r>
              <a:rPr lang="pt-BR" sz="2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CILINDROS DE DUPLA AÇÃO</a:t>
            </a:r>
          </a:p>
        </p:txBody>
      </p:sp>
      <p:pic>
        <p:nvPicPr>
          <p:cNvPr id="5" name="Google Shape;85;p13">
            <a:extLst>
              <a:ext uri="{FF2B5EF4-FFF2-40B4-BE49-F238E27FC236}">
                <a16:creationId xmlns:a16="http://schemas.microsoft.com/office/drawing/2014/main" id="{93E2DB7D-0867-48B1-9611-57503D038C76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3252" y="32026"/>
            <a:ext cx="1285461" cy="1001643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86;p13">
            <a:extLst>
              <a:ext uri="{FF2B5EF4-FFF2-40B4-BE49-F238E27FC236}">
                <a16:creationId xmlns:a16="http://schemas.microsoft.com/office/drawing/2014/main" id="{0F026B18-8388-4BA2-BE0D-3E1385933868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7301948" y="6458585"/>
            <a:ext cx="4302042" cy="262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ahoma"/>
              <a:buNone/>
            </a:pPr>
            <a:r>
              <a:rPr lang="pt-BR" sz="1200" b="0" i="0" u="none" strike="noStrike" cap="none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Sistemas Hidráulicos e Pneumáticos (slide </a:t>
            </a:r>
            <a:fld id="{00000000-1234-1234-1234-123412341234}" type="slidenum">
              <a:rPr lang="pt-BR" sz="1200" b="0" i="0" u="none" strike="noStrike" cap="none" smtClean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18</a:t>
            </a:fld>
            <a:r>
              <a:rPr lang="pt-BR" sz="1200" b="0" i="0" u="none" strike="noStrike" cap="none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/40)</a:t>
            </a:r>
            <a:endParaRPr dirty="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123B8967-AAF2-4E78-A3EF-AA199EF2DA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5613" y="2179934"/>
            <a:ext cx="7070405" cy="3849854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CF51966C-DF94-4DCC-B24D-8B181276AF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747" y="2427212"/>
            <a:ext cx="3067879" cy="3139895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62D6CCC1-E501-4152-850E-5EE3676DD97B}"/>
              </a:ext>
            </a:extLst>
          </p:cNvPr>
          <p:cNvSpPr txBox="1"/>
          <p:nvPr/>
        </p:nvSpPr>
        <p:spPr>
          <a:xfrm>
            <a:off x="748747" y="1718269"/>
            <a:ext cx="18553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b="1" dirty="0">
                <a:solidFill>
                  <a:srgbClr val="FF0000"/>
                </a:solidFill>
              </a:rPr>
              <a:t>Flambagem</a:t>
            </a:r>
          </a:p>
        </p:txBody>
      </p:sp>
    </p:spTree>
    <p:extLst>
      <p:ext uri="{BB962C8B-B14F-4D97-AF65-F5344CB8AC3E}">
        <p14:creationId xmlns:p14="http://schemas.microsoft.com/office/powerpoint/2010/main" val="9433270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455E2C-F82D-45DC-80C0-C1119A46B0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8665" y="471142"/>
            <a:ext cx="9034670" cy="562527"/>
          </a:xfrm>
        </p:spPr>
        <p:txBody>
          <a:bodyPr>
            <a:normAutofit/>
          </a:bodyPr>
          <a:lstStyle/>
          <a:p>
            <a:pPr algn="ctr"/>
            <a:r>
              <a:rPr lang="pt-BR" sz="2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CILINDROS DE DUPLA AÇÃO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66032D15-8AB1-433A-9BD5-A1B1FD20D2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>
            <a:no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pt-BR" sz="2400" b="0" i="0" u="sng" strike="noStrike" baseline="0" dirty="0">
                <a:solidFill>
                  <a:srgbClr val="FF0000"/>
                </a:solidFill>
                <a:cs typeface="Arial" panose="020B0604020202020204" pitchFamily="34" charset="0"/>
              </a:rPr>
              <a:t>amortecimento</a:t>
            </a:r>
            <a:r>
              <a:rPr lang="pt-BR" sz="2400" b="0" i="0" u="none" strike="noStrike" baseline="0" dirty="0">
                <a:solidFill>
                  <a:srgbClr val="FF0000"/>
                </a:solidFill>
                <a:cs typeface="Arial" panose="020B0604020202020204" pitchFamily="34" charset="0"/>
              </a:rPr>
              <a:t> </a:t>
            </a:r>
            <a:r>
              <a:rPr lang="pt-BR" sz="2400" b="0" i="0" u="none" strike="noStrike" baseline="0" dirty="0">
                <a:cs typeface="Arial" panose="020B0604020202020204" pitchFamily="34" charset="0"/>
              </a:rPr>
              <a:t> </a:t>
            </a:r>
          </a:p>
          <a:p>
            <a:pPr algn="just">
              <a:lnSpc>
                <a:spcPct val="150000"/>
              </a:lnSpc>
            </a:pPr>
            <a:r>
              <a:rPr lang="pt-BR" sz="2400" b="0" i="0" u="none" strike="noStrike" baseline="0" dirty="0">
                <a:cs typeface="Arial" panose="020B0604020202020204" pitchFamily="34" charset="0"/>
              </a:rPr>
              <a:t>aprisionamento de certa quantidade de ar no final do curso</a:t>
            </a:r>
            <a:r>
              <a:rPr lang="pt-BR" sz="2400" dirty="0">
                <a:cs typeface="Arial" panose="020B0604020202020204" pitchFamily="34" charset="0"/>
              </a:rPr>
              <a:t>;</a:t>
            </a:r>
            <a:endParaRPr lang="pt-BR" sz="2400" b="0" i="0" u="none" strike="noStrike" baseline="0" dirty="0"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pt-BR" sz="2400" b="0" i="0" u="none" strike="noStrike" baseline="0" dirty="0">
                <a:cs typeface="Arial" panose="020B0604020202020204" pitchFamily="34" charset="0"/>
              </a:rPr>
              <a:t>veda a saída principal do ar forçando-o por uma restrição fixa ou regulável,</a:t>
            </a:r>
          </a:p>
          <a:p>
            <a:pPr algn="just">
              <a:lnSpc>
                <a:spcPct val="150000"/>
              </a:lnSpc>
            </a:pPr>
            <a:r>
              <a:rPr lang="pt-BR" sz="2400" b="0" i="0" u="none" strike="noStrike" baseline="0" dirty="0">
                <a:cs typeface="Arial" panose="020B0604020202020204" pitchFamily="34" charset="0"/>
              </a:rPr>
              <a:t>causa uma desaceleração gradativa na velocidade do pistão e absorve o choque</a:t>
            </a:r>
            <a:r>
              <a:rPr lang="pt-BR" sz="2400" dirty="0">
                <a:cs typeface="Arial" panose="020B0604020202020204" pitchFamily="34" charset="0"/>
              </a:rPr>
              <a:t>;</a:t>
            </a:r>
            <a:endParaRPr lang="pt-BR" sz="2400" b="0" i="0" u="none" strike="noStrike" baseline="0" dirty="0"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pt-BR" sz="2400" dirty="0">
                <a:cs typeface="Arial" panose="020B0604020202020204" pitchFamily="34" charset="0"/>
              </a:rPr>
              <a:t>maior </a:t>
            </a:r>
            <a:r>
              <a:rPr lang="pt-BR" sz="2400" b="0" i="0" u="none" strike="noStrike" baseline="0" dirty="0">
                <a:cs typeface="Arial" panose="020B0604020202020204" pitchFamily="34" charset="0"/>
              </a:rPr>
              <a:t>tempo gasto durante cada ciclo com perdas de desaceleração do pistão.</a:t>
            </a:r>
            <a:endParaRPr lang="pt-BR" sz="2400" dirty="0">
              <a:cs typeface="Arial" panose="020B0604020202020204" pitchFamily="34" charset="0"/>
            </a:endParaRPr>
          </a:p>
        </p:txBody>
      </p:sp>
      <p:pic>
        <p:nvPicPr>
          <p:cNvPr id="5" name="Google Shape;85;p13">
            <a:extLst>
              <a:ext uri="{FF2B5EF4-FFF2-40B4-BE49-F238E27FC236}">
                <a16:creationId xmlns:a16="http://schemas.microsoft.com/office/drawing/2014/main" id="{93E2DB7D-0867-48B1-9611-57503D038C76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3252" y="32026"/>
            <a:ext cx="1285461" cy="1001643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86;p13">
            <a:extLst>
              <a:ext uri="{FF2B5EF4-FFF2-40B4-BE49-F238E27FC236}">
                <a16:creationId xmlns:a16="http://schemas.microsoft.com/office/drawing/2014/main" id="{0F026B18-8388-4BA2-BE0D-3E1385933868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7301948" y="6458585"/>
            <a:ext cx="4302042" cy="262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ahoma"/>
              <a:buNone/>
            </a:pPr>
            <a:r>
              <a:rPr lang="pt-BR" sz="1200" b="0" i="0" u="none" strike="noStrike" cap="none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Sistemas Hidráulicos e Pneumáticos (slide </a:t>
            </a:r>
            <a:fld id="{00000000-1234-1234-1234-123412341234}" type="slidenum">
              <a:rPr lang="pt-BR" sz="1200" b="0" i="0" u="none" strike="noStrike" cap="none" smtClean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19</a:t>
            </a:fld>
            <a:r>
              <a:rPr lang="pt-BR" sz="1200" b="0" i="0" u="none" strike="noStrike" cap="none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/40)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782949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455E2C-F82D-45DC-80C0-C1119A46B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BR" sz="3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Atuadores Pneumáticos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E984924-3A09-4AB2-BF46-9D555BB0C69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pt-BR" sz="1600" b="1" i="0" u="none" strike="noStrike" baseline="0" dirty="0">
                <a:solidFill>
                  <a:srgbClr val="FF0000"/>
                </a:solidFill>
                <a:latin typeface="HelveticaNuel"/>
                <a:cs typeface="Arial" panose="020B0604020202020204" pitchFamily="34" charset="0"/>
              </a:rPr>
              <a:t>Elementos Pneumáticos de Trabalho</a:t>
            </a:r>
          </a:p>
          <a:p>
            <a:pPr>
              <a:lnSpc>
                <a:spcPct val="100000"/>
              </a:lnSpc>
            </a:pPr>
            <a:r>
              <a:rPr lang="pt-BR" sz="1600" i="0" u="none" strike="noStrike" baseline="0" dirty="0">
                <a:solidFill>
                  <a:srgbClr val="0070C0"/>
                </a:solidFill>
                <a:latin typeface="HelveticaNuel"/>
                <a:cs typeface="Arial" panose="020B0604020202020204" pitchFamily="34" charset="0"/>
              </a:rPr>
              <a:t>Cilindros de Simples Ação</a:t>
            </a:r>
          </a:p>
          <a:p>
            <a:pPr>
              <a:lnSpc>
                <a:spcPct val="100000"/>
              </a:lnSpc>
            </a:pPr>
            <a:r>
              <a:rPr lang="pt-BR" sz="1600" i="0" u="none" strike="noStrike" baseline="0" dirty="0">
                <a:solidFill>
                  <a:srgbClr val="0070C0"/>
                </a:solidFill>
                <a:latin typeface="HelveticaNuel"/>
                <a:cs typeface="Arial" panose="020B0604020202020204" pitchFamily="34" charset="0"/>
              </a:rPr>
              <a:t>Cilindros de Dupla Ação</a:t>
            </a:r>
          </a:p>
          <a:p>
            <a:pPr>
              <a:lnSpc>
                <a:spcPct val="100000"/>
              </a:lnSpc>
            </a:pPr>
            <a:r>
              <a:rPr lang="pt-BR" sz="1600" dirty="0">
                <a:solidFill>
                  <a:srgbClr val="0070C0"/>
                </a:solidFill>
                <a:latin typeface="HelveticaNuel"/>
                <a:cs typeface="Arial" panose="020B0604020202020204" pitchFamily="34" charset="0"/>
              </a:rPr>
              <a:t>Cilindros de Haste Dupla</a:t>
            </a:r>
          </a:p>
          <a:p>
            <a:pPr>
              <a:lnSpc>
                <a:spcPct val="100000"/>
              </a:lnSpc>
            </a:pPr>
            <a:r>
              <a:rPr lang="pt-BR" sz="1600" dirty="0">
                <a:solidFill>
                  <a:srgbClr val="0070C0"/>
                </a:solidFill>
                <a:latin typeface="HelveticaNuel"/>
                <a:cs typeface="Arial" panose="020B0604020202020204" pitchFamily="34" charset="0"/>
              </a:rPr>
              <a:t>Cilindros Duplex ou Tandem</a:t>
            </a:r>
          </a:p>
          <a:p>
            <a:pPr>
              <a:lnSpc>
                <a:spcPct val="100000"/>
              </a:lnSpc>
            </a:pPr>
            <a:r>
              <a:rPr lang="pt-BR" sz="1600" dirty="0">
                <a:solidFill>
                  <a:srgbClr val="0070C0"/>
                </a:solidFill>
                <a:latin typeface="HelveticaNuel"/>
                <a:cs typeface="Arial" panose="020B0604020202020204" pitchFamily="34" charset="0"/>
              </a:rPr>
              <a:t>Cilindros Duplex ou Geminado</a:t>
            </a:r>
          </a:p>
          <a:p>
            <a:pPr>
              <a:lnSpc>
                <a:spcPct val="100000"/>
              </a:lnSpc>
            </a:pPr>
            <a:r>
              <a:rPr lang="pt-BR" sz="1600" i="0" u="none" strike="noStrike" baseline="0" dirty="0">
                <a:solidFill>
                  <a:srgbClr val="0070C0"/>
                </a:solidFill>
                <a:latin typeface="HelveticaNuel"/>
                <a:cs typeface="Arial" panose="020B0604020202020204" pitchFamily="34" charset="0"/>
              </a:rPr>
              <a:t>Cilindros de Impacto</a:t>
            </a:r>
          </a:p>
          <a:p>
            <a:pPr>
              <a:lnSpc>
                <a:spcPct val="100000"/>
              </a:lnSpc>
            </a:pPr>
            <a:r>
              <a:rPr lang="pt-BR" sz="1600" i="0" u="none" strike="noStrike" baseline="0" dirty="0">
                <a:solidFill>
                  <a:srgbClr val="0070C0"/>
                </a:solidFill>
                <a:latin typeface="HelveticaNuel"/>
                <a:cs typeface="Arial" panose="020B0604020202020204" pitchFamily="34" charset="0"/>
              </a:rPr>
              <a:t>Cilindros Sem H</a:t>
            </a:r>
            <a:r>
              <a:rPr lang="pt-BR" sz="1600" dirty="0">
                <a:solidFill>
                  <a:srgbClr val="0070C0"/>
                </a:solidFill>
                <a:latin typeface="HelveticaNuel"/>
                <a:cs typeface="Arial" panose="020B0604020202020204" pitchFamily="34" charset="0"/>
              </a:rPr>
              <a:t>aste</a:t>
            </a:r>
          </a:p>
          <a:p>
            <a:pPr>
              <a:lnSpc>
                <a:spcPct val="100000"/>
              </a:lnSpc>
            </a:pPr>
            <a:endParaRPr lang="pt-BR" sz="1600" b="1" dirty="0">
              <a:solidFill>
                <a:srgbClr val="FF0000"/>
              </a:solidFill>
              <a:latin typeface="HelveticaNuel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endParaRPr lang="pt-BR" sz="1600" b="1" dirty="0">
              <a:solidFill>
                <a:srgbClr val="FF0000"/>
              </a:solidFill>
              <a:latin typeface="HelveticaNuel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endParaRPr lang="pt-BR" sz="1600" b="1" dirty="0">
              <a:solidFill>
                <a:srgbClr val="FF0000"/>
              </a:solidFill>
              <a:latin typeface="HelveticaNuel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endParaRPr lang="pt-BR" sz="1600" b="1" i="0" u="none" strike="noStrike" baseline="0" dirty="0">
              <a:solidFill>
                <a:srgbClr val="FF0000"/>
              </a:solidFill>
              <a:latin typeface="HelveticaNuel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endParaRPr lang="pt-BR" sz="1600" b="1" i="0" u="none" strike="noStrike" baseline="0" dirty="0">
              <a:solidFill>
                <a:srgbClr val="FF0000"/>
              </a:solidFill>
              <a:latin typeface="HelveticaNuel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endParaRPr lang="pt-BR" sz="1600" b="1" i="0" u="none" strike="noStrike" baseline="0" dirty="0">
              <a:solidFill>
                <a:srgbClr val="FF0000"/>
              </a:solidFill>
              <a:latin typeface="HelveticaNuel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endParaRPr lang="pt-BR" sz="1600" b="1" i="0" u="none" strike="noStrike" baseline="0" dirty="0">
              <a:solidFill>
                <a:srgbClr val="FF0000"/>
              </a:solidFill>
              <a:latin typeface="HelveticaNuel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endParaRPr lang="pt-BR" sz="1600" b="1" dirty="0">
              <a:solidFill>
                <a:srgbClr val="FF0000"/>
              </a:solidFill>
              <a:latin typeface="HelveticaNuel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endParaRPr lang="pt-BR" sz="1600" b="1" dirty="0">
              <a:solidFill>
                <a:srgbClr val="FF0000"/>
              </a:solidFill>
              <a:latin typeface="HelveticaNuel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endParaRPr lang="pt-BR" sz="1600" dirty="0">
              <a:latin typeface="HelveticaNuel"/>
              <a:cs typeface="Arial" panose="020B0604020202020204" pitchFamily="34" charset="0"/>
            </a:endParaRPr>
          </a:p>
        </p:txBody>
      </p:sp>
      <p:sp>
        <p:nvSpPr>
          <p:cNvPr id="6" name="Google Shape;86;p13">
            <a:extLst>
              <a:ext uri="{FF2B5EF4-FFF2-40B4-BE49-F238E27FC236}">
                <a16:creationId xmlns:a16="http://schemas.microsoft.com/office/drawing/2014/main" id="{EB6479D8-61DE-401D-9BF5-7AF4DC81A5B1}"/>
              </a:ext>
            </a:extLst>
          </p:cNvPr>
          <p:cNvSpPr txBox="1">
            <a:spLocks noGrp="1"/>
          </p:cNvSpPr>
          <p:nvPr>
            <p:ph type="ftr" sz="quarter" idx="11"/>
          </p:nvPr>
        </p:nvSpPr>
        <p:spPr>
          <a:xfrm>
            <a:off x="7735957" y="631031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ahoma"/>
              <a:buNone/>
            </a:pPr>
            <a:r>
              <a:rPr lang="pt-BR" sz="1200" b="0" i="0" u="none" strike="noStrike" cap="none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Sistemas Hidráulicos e Pneumáticos (slide </a:t>
            </a:r>
            <a:fld id="{00000000-1234-1234-1234-123412341234}" type="slidenum">
              <a:rPr lang="pt-BR" sz="1200" b="0" i="0" u="none" strike="noStrike" cap="none" smtClean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2</a:t>
            </a:fld>
            <a:r>
              <a:rPr lang="pt-BR" sz="1200" b="0" i="0" u="none" strike="noStrike" cap="none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/40)</a:t>
            </a:r>
            <a:endParaRPr dirty="0"/>
          </a:p>
        </p:txBody>
      </p:sp>
      <p:pic>
        <p:nvPicPr>
          <p:cNvPr id="5" name="Google Shape;85;p13">
            <a:extLst>
              <a:ext uri="{FF2B5EF4-FFF2-40B4-BE49-F238E27FC236}">
                <a16:creationId xmlns:a16="http://schemas.microsoft.com/office/drawing/2014/main" id="{93E2DB7D-0867-48B1-9611-57503D038C76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3252" y="32026"/>
            <a:ext cx="1285461" cy="1001643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C83FD96E-5EFB-4232-9778-9C53BC0E24D6}"/>
              </a:ext>
            </a:extLst>
          </p:cNvPr>
          <p:cNvSpPr txBox="1">
            <a:spLocks/>
          </p:cNvSpPr>
          <p:nvPr/>
        </p:nvSpPr>
        <p:spPr>
          <a:xfrm>
            <a:off x="5562600" y="1847850"/>
            <a:ext cx="5181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pt-BR" sz="1600" b="1" dirty="0">
                <a:solidFill>
                  <a:srgbClr val="FF0000"/>
                </a:solidFill>
                <a:latin typeface="HelveticaNuel"/>
                <a:cs typeface="Arial" panose="020B0604020202020204" pitchFamily="34" charset="0"/>
              </a:rPr>
              <a:t>Sincronismo de Movimentos em Cilindros</a:t>
            </a:r>
          </a:p>
          <a:p>
            <a:pPr>
              <a:lnSpc>
                <a:spcPct val="100000"/>
              </a:lnSpc>
            </a:pPr>
            <a:r>
              <a:rPr lang="pt-BR" sz="1600" dirty="0">
                <a:solidFill>
                  <a:srgbClr val="0070C0"/>
                </a:solidFill>
                <a:latin typeface="HelveticaNuel"/>
                <a:cs typeface="Arial" panose="020B0604020202020204" pitchFamily="34" charset="0"/>
              </a:rPr>
              <a:t>Sincronização Simples</a:t>
            </a:r>
          </a:p>
          <a:p>
            <a:pPr>
              <a:lnSpc>
                <a:spcPct val="100000"/>
              </a:lnSpc>
            </a:pPr>
            <a:r>
              <a:rPr lang="pt-BR" sz="1600" dirty="0">
                <a:solidFill>
                  <a:srgbClr val="0070C0"/>
                </a:solidFill>
                <a:latin typeface="HelveticaNuel"/>
                <a:cs typeface="Arial" panose="020B0604020202020204" pitchFamily="34" charset="0"/>
              </a:rPr>
              <a:t>Sincronização com Cilindros Duplex</a:t>
            </a:r>
          </a:p>
          <a:p>
            <a:pPr>
              <a:lnSpc>
                <a:spcPct val="100000"/>
              </a:lnSpc>
            </a:pPr>
            <a:r>
              <a:rPr lang="pt-BR" sz="1600" dirty="0">
                <a:solidFill>
                  <a:srgbClr val="0070C0"/>
                </a:solidFill>
                <a:latin typeface="HelveticaNuel"/>
                <a:cs typeface="Arial" panose="020B0604020202020204" pitchFamily="34" charset="0"/>
              </a:rPr>
              <a:t>Sincronização com Cilindros de Haste Dupla</a:t>
            </a:r>
          </a:p>
          <a:p>
            <a:pPr marL="0" indent="0">
              <a:lnSpc>
                <a:spcPct val="100000"/>
              </a:lnSpc>
              <a:buNone/>
            </a:pPr>
            <a:endParaRPr lang="pt-BR" sz="1600" b="1" dirty="0">
              <a:solidFill>
                <a:srgbClr val="FF0000"/>
              </a:solidFill>
              <a:latin typeface="HelveticaNuel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pt-BR" sz="1600" b="1" dirty="0">
                <a:solidFill>
                  <a:srgbClr val="FF0000"/>
                </a:solidFill>
                <a:latin typeface="HelveticaNuel"/>
                <a:cs typeface="Arial" panose="020B0604020202020204" pitchFamily="34" charset="0"/>
              </a:rPr>
              <a:t>Atuadores Rotativos – Osciladores Pneumáticos</a:t>
            </a:r>
          </a:p>
          <a:p>
            <a:pPr>
              <a:lnSpc>
                <a:spcPct val="100000"/>
              </a:lnSpc>
            </a:pPr>
            <a:r>
              <a:rPr lang="pt-BR" sz="1600" dirty="0">
                <a:solidFill>
                  <a:srgbClr val="0070C0"/>
                </a:solidFill>
                <a:latin typeface="HelveticaNuel"/>
                <a:cs typeface="Arial" panose="020B0604020202020204" pitchFamily="34" charset="0"/>
              </a:rPr>
              <a:t>Osciladores Cremalheira e Pinhão </a:t>
            </a:r>
          </a:p>
          <a:p>
            <a:pPr>
              <a:lnSpc>
                <a:spcPct val="100000"/>
              </a:lnSpc>
            </a:pPr>
            <a:r>
              <a:rPr lang="pt-BR" sz="1600" dirty="0">
                <a:solidFill>
                  <a:srgbClr val="0070C0"/>
                </a:solidFill>
                <a:latin typeface="HelveticaNuel"/>
                <a:cs typeface="Arial" panose="020B0604020202020204" pitchFamily="34" charset="0"/>
              </a:rPr>
              <a:t>Osciladores de palhetas</a:t>
            </a:r>
            <a:endParaRPr lang="pt-BR" sz="1600" b="1" dirty="0">
              <a:solidFill>
                <a:srgbClr val="FF0000"/>
              </a:solidFill>
              <a:latin typeface="HelveticaNuel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endParaRPr lang="pt-BR" sz="1600" b="1" dirty="0">
              <a:solidFill>
                <a:srgbClr val="FF0000"/>
              </a:solidFill>
              <a:latin typeface="HelveticaNuel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endParaRPr lang="pt-BR" sz="1600" b="1" dirty="0">
              <a:solidFill>
                <a:srgbClr val="FF0000"/>
              </a:solidFill>
              <a:latin typeface="HelveticaNuel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endParaRPr lang="pt-BR" sz="1600" b="1" dirty="0">
              <a:solidFill>
                <a:srgbClr val="FF0000"/>
              </a:solidFill>
              <a:latin typeface="HelveticaNuel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endParaRPr lang="pt-BR" sz="1600" dirty="0">
              <a:latin typeface="HelveticaNuel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96772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455E2C-F82D-45DC-80C0-C1119A46B0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8665" y="471142"/>
            <a:ext cx="9034670" cy="562527"/>
          </a:xfrm>
        </p:spPr>
        <p:txBody>
          <a:bodyPr>
            <a:normAutofit/>
          </a:bodyPr>
          <a:lstStyle/>
          <a:p>
            <a:pPr algn="ctr"/>
            <a:r>
              <a:rPr lang="pt-BR" sz="2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CILINDROS DE DUPLA AÇÃO</a:t>
            </a:r>
          </a:p>
        </p:txBody>
      </p:sp>
      <p:pic>
        <p:nvPicPr>
          <p:cNvPr id="5" name="Google Shape;85;p13">
            <a:extLst>
              <a:ext uri="{FF2B5EF4-FFF2-40B4-BE49-F238E27FC236}">
                <a16:creationId xmlns:a16="http://schemas.microsoft.com/office/drawing/2014/main" id="{93E2DB7D-0867-48B1-9611-57503D038C76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3252" y="32026"/>
            <a:ext cx="1285461" cy="1001643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86;p13">
            <a:extLst>
              <a:ext uri="{FF2B5EF4-FFF2-40B4-BE49-F238E27FC236}">
                <a16:creationId xmlns:a16="http://schemas.microsoft.com/office/drawing/2014/main" id="{0F026B18-8388-4BA2-BE0D-3E1385933868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7301948" y="6458585"/>
            <a:ext cx="4302042" cy="262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ahoma"/>
              <a:buNone/>
            </a:pPr>
            <a:r>
              <a:rPr lang="pt-BR" sz="1200" b="0" i="0" u="none" strike="noStrike" cap="none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Sistemas Hidráulicos e Pneumáticos (slide </a:t>
            </a:r>
            <a:fld id="{00000000-1234-1234-1234-123412341234}" type="slidenum">
              <a:rPr lang="pt-BR" sz="1200" b="0" i="0" u="none" strike="noStrike" cap="none" smtClean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20</a:t>
            </a:fld>
            <a:r>
              <a:rPr lang="pt-BR" sz="1200" b="0" i="0" u="none" strike="noStrike" cap="none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/40)</a:t>
            </a:r>
            <a:endParaRPr dirty="0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F9250E76-DCD5-451E-B9EE-BBE5A14CE9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2964" y="1315291"/>
            <a:ext cx="5506071" cy="4585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6075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455E2C-F82D-45DC-80C0-C1119A46B0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8665" y="471142"/>
            <a:ext cx="9034670" cy="562527"/>
          </a:xfrm>
        </p:spPr>
        <p:txBody>
          <a:bodyPr>
            <a:normAutofit/>
          </a:bodyPr>
          <a:lstStyle/>
          <a:p>
            <a:pPr algn="ctr"/>
            <a:r>
              <a:rPr lang="pt-BR" sz="2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CILINDROS DE HASTE PASSANTE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66032D15-8AB1-433A-9BD5-A1B1FD20D2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253331"/>
            <a:ext cx="10638183" cy="4351338"/>
          </a:xfrm>
        </p:spPr>
        <p:txBody>
          <a:bodyPr>
            <a:noAutofit/>
          </a:bodyPr>
          <a:lstStyle/>
          <a:p>
            <a:pPr algn="just">
              <a:lnSpc>
                <a:spcPct val="150000"/>
              </a:lnSpc>
            </a:pPr>
            <a:r>
              <a:rPr lang="pt-BR" sz="2400" dirty="0"/>
              <a:t>possui duas hastes em série unidas ao mesmo êmbolo ou duas hastes em paralelo,</a:t>
            </a:r>
          </a:p>
          <a:p>
            <a:pPr algn="just">
              <a:lnSpc>
                <a:spcPct val="150000"/>
              </a:lnSpc>
            </a:pPr>
            <a:r>
              <a:rPr lang="pt-BR" sz="2400" dirty="0"/>
              <a:t>as duas faces do êmbolo possuem a mesma área, </a:t>
            </a:r>
          </a:p>
          <a:p>
            <a:pPr algn="just">
              <a:lnSpc>
                <a:spcPct val="150000"/>
              </a:lnSpc>
            </a:pPr>
            <a:r>
              <a:rPr lang="pt-BR" sz="2400" dirty="0"/>
              <a:t>transmite forças iguais em ambos os sentidos de movimentação,</a:t>
            </a:r>
          </a:p>
          <a:p>
            <a:pPr algn="just">
              <a:lnSpc>
                <a:spcPct val="150000"/>
              </a:lnSpc>
            </a:pPr>
            <a:r>
              <a:rPr lang="pt-BR" sz="2400" dirty="0">
                <a:latin typeface="Calibri CORPO"/>
              </a:rPr>
              <a:t>pode </a:t>
            </a:r>
            <a:r>
              <a:rPr lang="pt-BR" sz="2400" dirty="0">
                <a:effectLst/>
                <a:latin typeface="Calibri CORPO"/>
              </a:rPr>
              <a:t>efetuar trabalho em ambos os lados ao mesmo tempo</a:t>
            </a:r>
            <a:endParaRPr lang="pt-BR" sz="2400" dirty="0">
              <a:latin typeface="Calibri CORPO"/>
            </a:endParaRPr>
          </a:p>
          <a:p>
            <a:pPr algn="just">
              <a:lnSpc>
                <a:spcPct val="150000"/>
              </a:lnSpc>
            </a:pPr>
            <a:r>
              <a:rPr lang="pt-BR" sz="2400" dirty="0"/>
              <a:t>possui dois mancais de apoio para as hastes (maior resistência a cargas laterais proporcionando melhor alinhamento).</a:t>
            </a:r>
          </a:p>
          <a:p>
            <a:pPr algn="just">
              <a:lnSpc>
                <a:spcPct val="150000"/>
              </a:lnSpc>
            </a:pPr>
            <a:r>
              <a:rPr lang="pt-BR" sz="2400" dirty="0">
                <a:latin typeface="Calibri "/>
              </a:rPr>
              <a:t>p</a:t>
            </a:r>
            <a:r>
              <a:rPr lang="pt-BR" sz="2400" b="0" i="0" u="none" strike="noStrike" baseline="0" dirty="0">
                <a:latin typeface="Calibri "/>
              </a:rPr>
              <a:t>or possuir hastes em ambos os lados tem sua capacidade de força reduzida em relação aos de haste única (área de avanço reduzida). </a:t>
            </a:r>
          </a:p>
        </p:txBody>
      </p:sp>
      <p:pic>
        <p:nvPicPr>
          <p:cNvPr id="5" name="Google Shape;85;p13">
            <a:extLst>
              <a:ext uri="{FF2B5EF4-FFF2-40B4-BE49-F238E27FC236}">
                <a16:creationId xmlns:a16="http://schemas.microsoft.com/office/drawing/2014/main" id="{93E2DB7D-0867-48B1-9611-57503D038C76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3252" y="32026"/>
            <a:ext cx="1285461" cy="1001643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86;p13">
            <a:extLst>
              <a:ext uri="{FF2B5EF4-FFF2-40B4-BE49-F238E27FC236}">
                <a16:creationId xmlns:a16="http://schemas.microsoft.com/office/drawing/2014/main" id="{0F026B18-8388-4BA2-BE0D-3E1385933868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7301948" y="6458585"/>
            <a:ext cx="4302042" cy="262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ahoma"/>
              <a:buNone/>
            </a:pPr>
            <a:r>
              <a:rPr lang="pt-BR" sz="1200" b="0" i="0" u="none" strike="noStrike" cap="none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Sistemas Hidráulicos e Pneumáticos (slide </a:t>
            </a:r>
            <a:fld id="{00000000-1234-1234-1234-123412341234}" type="slidenum">
              <a:rPr lang="pt-BR" sz="1200" b="0" i="0" u="none" strike="noStrike" cap="none" smtClean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21</a:t>
            </a:fld>
            <a:r>
              <a:rPr lang="pt-BR" sz="1200" b="0" i="0" u="none" strike="noStrike" cap="none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/40)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499809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455E2C-F82D-45DC-80C0-C1119A46B0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8665" y="471142"/>
            <a:ext cx="9034670" cy="562527"/>
          </a:xfrm>
        </p:spPr>
        <p:txBody>
          <a:bodyPr>
            <a:normAutofit/>
          </a:bodyPr>
          <a:lstStyle/>
          <a:p>
            <a:pPr algn="ctr"/>
            <a:r>
              <a:rPr lang="pt-BR" sz="2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CILINDROS DE HASTE PASSANTE</a:t>
            </a:r>
          </a:p>
        </p:txBody>
      </p:sp>
      <p:pic>
        <p:nvPicPr>
          <p:cNvPr id="5" name="Google Shape;85;p13">
            <a:extLst>
              <a:ext uri="{FF2B5EF4-FFF2-40B4-BE49-F238E27FC236}">
                <a16:creationId xmlns:a16="http://schemas.microsoft.com/office/drawing/2014/main" id="{93E2DB7D-0867-48B1-9611-57503D038C76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3252" y="32026"/>
            <a:ext cx="1285461" cy="1001643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86;p13">
            <a:extLst>
              <a:ext uri="{FF2B5EF4-FFF2-40B4-BE49-F238E27FC236}">
                <a16:creationId xmlns:a16="http://schemas.microsoft.com/office/drawing/2014/main" id="{0F026B18-8388-4BA2-BE0D-3E1385933868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7301948" y="6458585"/>
            <a:ext cx="4302042" cy="262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ahoma"/>
              <a:buNone/>
            </a:pPr>
            <a:r>
              <a:rPr lang="pt-BR" sz="1200" b="0" i="0" u="none" strike="noStrike" cap="none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Sistemas Hidráulicos e Pneumáticos (slide </a:t>
            </a:r>
            <a:fld id="{00000000-1234-1234-1234-123412341234}" type="slidenum">
              <a:rPr lang="pt-BR" sz="1200" b="0" i="0" u="none" strike="noStrike" cap="none" smtClean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22</a:t>
            </a:fld>
            <a:r>
              <a:rPr lang="pt-BR" sz="1200" b="0" i="0" u="none" strike="noStrike" cap="none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/40)</a:t>
            </a:r>
            <a:endParaRPr dirty="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2A5FF5E2-30BB-4F29-B2AC-3C2FC40B14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8996" y="1620550"/>
            <a:ext cx="4410639" cy="3237835"/>
          </a:xfrm>
          <a:prstGeom prst="rect">
            <a:avLst/>
          </a:prstGeom>
        </p:spPr>
      </p:pic>
      <p:pic>
        <p:nvPicPr>
          <p:cNvPr id="2050" name="Picture 2" descr="Cilindro Pneumático De Dupla Ação - Hidraujac Equipamentos">
            <a:extLst>
              <a:ext uri="{FF2B5EF4-FFF2-40B4-BE49-F238E27FC236}">
                <a16:creationId xmlns:a16="http://schemas.microsoft.com/office/drawing/2014/main" id="{CC447190-405C-4017-A9DC-780574C3FC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3427" y="3113404"/>
            <a:ext cx="3476626" cy="3476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3E9D286D-896B-4174-BD95-EE684644BE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5418" y="2038625"/>
            <a:ext cx="5785748" cy="1318868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CC0039CE-B6BA-4EC1-9D82-834A1AFA8284}"/>
              </a:ext>
            </a:extLst>
          </p:cNvPr>
          <p:cNvSpPr txBox="1"/>
          <p:nvPr/>
        </p:nvSpPr>
        <p:spPr>
          <a:xfrm>
            <a:off x="2343705" y="5828322"/>
            <a:ext cx="677965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dirty="0">
                <a:hlinkClick r:id="rId6"/>
              </a:rPr>
              <a:t>https://www.youtube.com/watch?v=Wf8BA-cqf-0</a:t>
            </a:r>
            <a:endParaRPr lang="pt-BR" dirty="0"/>
          </a:p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590974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455E2C-F82D-45DC-80C0-C1119A46B0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2" y="471142"/>
            <a:ext cx="10359886" cy="562527"/>
          </a:xfrm>
        </p:spPr>
        <p:txBody>
          <a:bodyPr>
            <a:normAutofit/>
          </a:bodyPr>
          <a:lstStyle/>
          <a:p>
            <a:pPr algn="ctr"/>
            <a:r>
              <a:rPr lang="pt-BR" sz="2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CILINDROS DUPLEX CONTÍNUO OU CILINDROS TANDEM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66032D15-8AB1-433A-9BD5-A1B1FD20D2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2785"/>
            <a:ext cx="10515600" cy="4351338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pt-BR" sz="2400" dirty="0"/>
              <a:t>possui </a:t>
            </a:r>
            <a:r>
              <a:rPr lang="pt-BR" sz="2400" u="sng" dirty="0"/>
              <a:t>dois êmbolos unidos por uma haste em comum </a:t>
            </a:r>
            <a:r>
              <a:rPr lang="pt-BR" sz="2400" dirty="0"/>
              <a:t>separados entre si por meio de um </a:t>
            </a:r>
            <a:r>
              <a:rPr lang="pt-BR" sz="2400" u="sng" dirty="0"/>
              <a:t>cabeçote intermediário</a:t>
            </a:r>
            <a:r>
              <a:rPr lang="pt-BR" sz="2400" dirty="0"/>
              <a:t>;</a:t>
            </a:r>
          </a:p>
          <a:p>
            <a:pPr algn="just">
              <a:lnSpc>
                <a:spcPct val="150000"/>
              </a:lnSpc>
            </a:pPr>
            <a:r>
              <a:rPr lang="pt-BR" sz="2400" dirty="0"/>
              <a:t>caracterizados por </a:t>
            </a:r>
            <a:r>
              <a:rPr lang="pt-BR" sz="2400" u="sng" dirty="0"/>
              <a:t>dois cilindros (de Dupla Ação) em série </a:t>
            </a:r>
            <a:r>
              <a:rPr lang="pt-BR" sz="2400" dirty="0"/>
              <a:t>numa mesma camisa com entradas de ar independentes;</a:t>
            </a:r>
          </a:p>
          <a:p>
            <a:pPr algn="just">
              <a:lnSpc>
                <a:spcPct val="150000"/>
              </a:lnSpc>
            </a:pPr>
            <a:r>
              <a:rPr lang="pt-BR" sz="2400" dirty="0"/>
              <a:t>o ar comprimido é injetado simultaneamente nas duas câmaras, avanço ou retorno, de tal modo que a </a:t>
            </a:r>
            <a:r>
              <a:rPr lang="pt-BR" sz="2400" u="sng" dirty="0"/>
              <a:t>força produzida é a somatória das forças dos êmbolos</a:t>
            </a:r>
            <a:r>
              <a:rPr lang="pt-BR" sz="2400" dirty="0"/>
              <a:t>. </a:t>
            </a:r>
            <a:endParaRPr lang="pt-BR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Google Shape;85;p13">
            <a:extLst>
              <a:ext uri="{FF2B5EF4-FFF2-40B4-BE49-F238E27FC236}">
                <a16:creationId xmlns:a16="http://schemas.microsoft.com/office/drawing/2014/main" id="{93E2DB7D-0867-48B1-9611-57503D038C76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3252" y="32026"/>
            <a:ext cx="1285461" cy="1001643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86;p13">
            <a:extLst>
              <a:ext uri="{FF2B5EF4-FFF2-40B4-BE49-F238E27FC236}">
                <a16:creationId xmlns:a16="http://schemas.microsoft.com/office/drawing/2014/main" id="{0F026B18-8388-4BA2-BE0D-3E1385933868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7301948" y="6458585"/>
            <a:ext cx="4302042" cy="262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ahoma"/>
              <a:buNone/>
            </a:pPr>
            <a:r>
              <a:rPr lang="pt-BR" sz="1200" b="0" i="0" u="none" strike="noStrike" cap="none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Sistemas Hidráulicos e Pneumáticos (slide </a:t>
            </a:r>
            <a:fld id="{00000000-1234-1234-1234-123412341234}" type="slidenum">
              <a:rPr lang="pt-BR" sz="1200" b="0" i="0" u="none" strike="noStrike" cap="none" smtClean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23</a:t>
            </a:fld>
            <a:r>
              <a:rPr lang="pt-BR" sz="1200" b="0" i="0" u="none" strike="noStrike" cap="none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/40)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622046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455E2C-F82D-45DC-80C0-C1119A46B0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8664" y="471142"/>
            <a:ext cx="10372035" cy="562527"/>
          </a:xfrm>
        </p:spPr>
        <p:txBody>
          <a:bodyPr>
            <a:normAutofit/>
          </a:bodyPr>
          <a:lstStyle/>
          <a:p>
            <a:pPr algn="ctr"/>
            <a:r>
              <a:rPr lang="pt-BR" sz="2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CILINDROS DUPLEX CONTÍNUO OU CILINDROS TANDEM</a:t>
            </a:r>
          </a:p>
        </p:txBody>
      </p:sp>
      <p:pic>
        <p:nvPicPr>
          <p:cNvPr id="5" name="Google Shape;85;p13">
            <a:extLst>
              <a:ext uri="{FF2B5EF4-FFF2-40B4-BE49-F238E27FC236}">
                <a16:creationId xmlns:a16="http://schemas.microsoft.com/office/drawing/2014/main" id="{93E2DB7D-0867-48B1-9611-57503D038C76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3252" y="32026"/>
            <a:ext cx="1285461" cy="1001643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86;p13">
            <a:extLst>
              <a:ext uri="{FF2B5EF4-FFF2-40B4-BE49-F238E27FC236}">
                <a16:creationId xmlns:a16="http://schemas.microsoft.com/office/drawing/2014/main" id="{0F026B18-8388-4BA2-BE0D-3E1385933868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7301948" y="6458585"/>
            <a:ext cx="4302042" cy="262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ahoma"/>
              <a:buNone/>
            </a:pPr>
            <a:r>
              <a:rPr lang="pt-BR" sz="1200" b="0" i="0" u="none" strike="noStrike" cap="none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Sistemas Hidráulicos e Pneumáticos (slide </a:t>
            </a:r>
            <a:fld id="{00000000-1234-1234-1234-123412341234}" type="slidenum">
              <a:rPr lang="pt-BR" sz="1200" b="0" i="0" u="none" strike="noStrike" cap="none" smtClean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24</a:t>
            </a:fld>
            <a:r>
              <a:rPr lang="pt-BR" sz="1200" b="0" i="0" u="none" strike="noStrike" cap="none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/40)</a:t>
            </a:r>
            <a:endParaRPr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BF822CA5-F361-450A-9819-A4A94D999D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179" y="1480350"/>
            <a:ext cx="6313109" cy="4801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0714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455E2C-F82D-45DC-80C0-C1119A46B0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8664" y="471142"/>
            <a:ext cx="10372035" cy="562527"/>
          </a:xfrm>
        </p:spPr>
        <p:txBody>
          <a:bodyPr>
            <a:normAutofit/>
          </a:bodyPr>
          <a:lstStyle/>
          <a:p>
            <a:pPr algn="ctr"/>
            <a:r>
              <a:rPr lang="pt-BR" sz="2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CILINDROS DUPLEX CONTÍNUO OU CILINDROS TANDEM</a:t>
            </a:r>
          </a:p>
        </p:txBody>
      </p:sp>
      <p:pic>
        <p:nvPicPr>
          <p:cNvPr id="5" name="Google Shape;85;p13">
            <a:extLst>
              <a:ext uri="{FF2B5EF4-FFF2-40B4-BE49-F238E27FC236}">
                <a16:creationId xmlns:a16="http://schemas.microsoft.com/office/drawing/2014/main" id="{93E2DB7D-0867-48B1-9611-57503D038C76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3252" y="32026"/>
            <a:ext cx="1285461" cy="1001643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86;p13">
            <a:extLst>
              <a:ext uri="{FF2B5EF4-FFF2-40B4-BE49-F238E27FC236}">
                <a16:creationId xmlns:a16="http://schemas.microsoft.com/office/drawing/2014/main" id="{0F026B18-8388-4BA2-BE0D-3E1385933868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7301948" y="6458585"/>
            <a:ext cx="4302042" cy="262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ahoma"/>
              <a:buNone/>
            </a:pPr>
            <a:r>
              <a:rPr lang="pt-BR" sz="1200" b="0" i="0" u="none" strike="noStrike" cap="none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Sistemas Hidráulicos e Pneumáticos (slide </a:t>
            </a:r>
            <a:fld id="{00000000-1234-1234-1234-123412341234}" type="slidenum">
              <a:rPr lang="pt-BR" sz="1200" b="0" i="0" u="none" strike="noStrike" cap="none" smtClean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25</a:t>
            </a:fld>
            <a:r>
              <a:rPr lang="pt-BR" sz="1200" b="0" i="0" u="none" strike="noStrike" cap="none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/40)</a:t>
            </a:r>
            <a:endParaRPr dirty="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35952272-D267-4CC0-9013-587B2066E5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6475" y="2061127"/>
            <a:ext cx="7639050" cy="276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4300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455E2C-F82D-45DC-80C0-C1119A46B0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8664" y="471142"/>
            <a:ext cx="10372035" cy="562527"/>
          </a:xfrm>
        </p:spPr>
        <p:txBody>
          <a:bodyPr>
            <a:normAutofit/>
          </a:bodyPr>
          <a:lstStyle/>
          <a:p>
            <a:pPr algn="ctr"/>
            <a:r>
              <a:rPr lang="pt-BR" sz="2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CILINDROS DUPLEX CONTÍNUO OU CILINDROS TANDEM</a:t>
            </a:r>
          </a:p>
        </p:txBody>
      </p:sp>
      <p:pic>
        <p:nvPicPr>
          <p:cNvPr id="5" name="Google Shape;85;p13">
            <a:extLst>
              <a:ext uri="{FF2B5EF4-FFF2-40B4-BE49-F238E27FC236}">
                <a16:creationId xmlns:a16="http://schemas.microsoft.com/office/drawing/2014/main" id="{93E2DB7D-0867-48B1-9611-57503D038C76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3252" y="32026"/>
            <a:ext cx="1285461" cy="1001643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86;p13">
            <a:extLst>
              <a:ext uri="{FF2B5EF4-FFF2-40B4-BE49-F238E27FC236}">
                <a16:creationId xmlns:a16="http://schemas.microsoft.com/office/drawing/2014/main" id="{0F026B18-8388-4BA2-BE0D-3E1385933868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7301948" y="6458585"/>
            <a:ext cx="4302042" cy="262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ahoma"/>
              <a:buNone/>
            </a:pPr>
            <a:r>
              <a:rPr lang="pt-BR" sz="1200" b="0" i="0" u="none" strike="noStrike" cap="none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Sistemas Hidráulicos e Pneumáticos (slide </a:t>
            </a:r>
            <a:fld id="{00000000-1234-1234-1234-123412341234}" type="slidenum">
              <a:rPr lang="pt-BR" sz="1200" b="0" i="0" u="none" strike="noStrike" cap="none" smtClean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26</a:t>
            </a:fld>
            <a:r>
              <a:rPr lang="pt-BR" sz="1200" b="0" i="0" u="none" strike="noStrike" cap="none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/40)</a:t>
            </a:r>
            <a:endParaRPr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B45346E-3FCC-4A20-BC11-54D94C871A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0787" y="2148508"/>
            <a:ext cx="8110425" cy="3019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4249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455E2C-F82D-45DC-80C0-C1119A46B0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471142"/>
            <a:ext cx="10691191" cy="562527"/>
          </a:xfrm>
        </p:spPr>
        <p:txBody>
          <a:bodyPr>
            <a:normAutofit/>
          </a:bodyPr>
          <a:lstStyle/>
          <a:p>
            <a:pPr algn="ctr"/>
            <a:r>
              <a:rPr lang="pt-BR" sz="2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CILINDROS DUPLEX CONTÍNUO OU CILINDROS TANDEM</a:t>
            </a:r>
          </a:p>
        </p:txBody>
      </p:sp>
      <p:pic>
        <p:nvPicPr>
          <p:cNvPr id="5" name="Google Shape;85;p13">
            <a:extLst>
              <a:ext uri="{FF2B5EF4-FFF2-40B4-BE49-F238E27FC236}">
                <a16:creationId xmlns:a16="http://schemas.microsoft.com/office/drawing/2014/main" id="{93E2DB7D-0867-48B1-9611-57503D038C76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3252" y="32026"/>
            <a:ext cx="1285461" cy="1001643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86;p13">
            <a:extLst>
              <a:ext uri="{FF2B5EF4-FFF2-40B4-BE49-F238E27FC236}">
                <a16:creationId xmlns:a16="http://schemas.microsoft.com/office/drawing/2014/main" id="{0F026B18-8388-4BA2-BE0D-3E1385933868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7301948" y="6458585"/>
            <a:ext cx="4302042" cy="262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ahoma"/>
              <a:buNone/>
            </a:pPr>
            <a:r>
              <a:rPr lang="pt-BR" sz="1200" b="0" i="0" u="none" strike="noStrike" cap="none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Sistemas Hidráulicos e Pneumáticos (slide </a:t>
            </a:r>
            <a:fld id="{00000000-1234-1234-1234-123412341234}" type="slidenum">
              <a:rPr lang="pt-BR" sz="1200" b="0" i="0" u="none" strike="noStrike" cap="none" smtClean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27</a:t>
            </a:fld>
            <a:r>
              <a:rPr lang="pt-BR" sz="1200" b="0" i="0" u="none" strike="noStrike" cap="none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/40)</a:t>
            </a:r>
            <a:endParaRPr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5441F636-9DAE-4CDB-B677-240705CB71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2696" y="1546433"/>
            <a:ext cx="5231294" cy="2644602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C640CA36-B0C1-4D54-ABEE-C926BC5D2B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8039" y="4257997"/>
            <a:ext cx="4655921" cy="1926846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28FF0BC7-5859-4E38-AD71-FC4A53B2BF16}"/>
              </a:ext>
            </a:extLst>
          </p:cNvPr>
          <p:cNvSpPr txBox="1"/>
          <p:nvPr/>
        </p:nvSpPr>
        <p:spPr>
          <a:xfrm>
            <a:off x="384312" y="6166855"/>
            <a:ext cx="1171492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dirty="0">
                <a:hlinkClick r:id="rId5"/>
              </a:rPr>
              <a:t>https://www.facebook.com/Fluirautomacao/videos/o-cilindro-duplex-cont%C3%ADnuo-tem-como-principal-caracter%C3%ADstica-a-grande-for%C3%A7a-que-/4490688181021750/</a:t>
            </a:r>
            <a:endParaRPr lang="pt-BR" sz="1200" dirty="0"/>
          </a:p>
          <a:p>
            <a:endParaRPr lang="pt-BR" sz="1200" dirty="0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97148048-9590-42F1-8366-A94686D7B1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1549" y="1546433"/>
            <a:ext cx="5388856" cy="2644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1929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455E2C-F82D-45DC-80C0-C1119A46B0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8665" y="471142"/>
            <a:ext cx="9034670" cy="562527"/>
          </a:xfrm>
        </p:spPr>
        <p:txBody>
          <a:bodyPr>
            <a:normAutofit/>
          </a:bodyPr>
          <a:lstStyle/>
          <a:p>
            <a:pPr algn="ctr"/>
            <a:r>
              <a:rPr lang="pt-BR" sz="2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CILINDROS DUPLEX GEMINADO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66032D15-8AB1-433A-9BD5-A1B1FD20D2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pt-BR" sz="2400" dirty="0"/>
              <a:t>c</a:t>
            </a:r>
            <a:r>
              <a:rPr lang="pt-BR" sz="2400" b="0" i="0" u="none" strike="noStrike" baseline="0" dirty="0"/>
              <a:t>onsiste em dois ou mais cilindros de dupla ação, </a:t>
            </a:r>
            <a:r>
              <a:rPr lang="pt-BR" sz="2400" b="0" i="0" u="sng" strike="noStrike" baseline="0" dirty="0"/>
              <a:t>unidos entre si</a:t>
            </a:r>
            <a:r>
              <a:rPr lang="pt-BR" sz="2400" dirty="0"/>
              <a:t>, por suas câmaras traseiras.</a:t>
            </a:r>
            <a:endParaRPr lang="pt-BR" sz="2400" b="0" i="0" u="none" strike="noStrike" baseline="0" dirty="0"/>
          </a:p>
          <a:p>
            <a:pPr algn="just">
              <a:lnSpc>
                <a:spcPct val="150000"/>
              </a:lnSpc>
            </a:pPr>
            <a:r>
              <a:rPr lang="pt-BR" sz="2400" b="0" i="0" u="none" strike="noStrike" baseline="0" dirty="0"/>
              <a:t>a união possibilita a obtenção de três, quatro ou mais </a:t>
            </a:r>
            <a:r>
              <a:rPr lang="pt-BR" sz="2400" b="0" i="0" u="sng" strike="noStrike" baseline="0" dirty="0"/>
              <a:t>posições distintas</a:t>
            </a:r>
            <a:r>
              <a:rPr lang="pt-BR" sz="2400" dirty="0"/>
              <a:t>, e escalonadas.</a:t>
            </a:r>
            <a:endParaRPr lang="pt-BR" sz="2400" b="0" i="0" u="none" strike="noStrike" baseline="0" dirty="0"/>
          </a:p>
          <a:p>
            <a:pPr algn="just">
              <a:lnSpc>
                <a:spcPct val="150000"/>
              </a:lnSpc>
            </a:pPr>
            <a:r>
              <a:rPr lang="pt-BR" sz="2400" b="0" i="0" u="none" strike="noStrike" baseline="0" dirty="0"/>
              <a:t>aplicado em circuitos de seleção e distribuição posicionamentos, como no transporte de peças de </a:t>
            </a:r>
            <a:r>
              <a:rPr lang="pt-BR" sz="2400" b="0" i="0" u="sng" strike="noStrike" baseline="0" dirty="0"/>
              <a:t>operações sucessivas</a:t>
            </a:r>
            <a:r>
              <a:rPr lang="pt-BR" sz="2400" b="0" i="0" u="none" strike="noStrike" baseline="0" dirty="0"/>
              <a:t>.</a:t>
            </a:r>
            <a:endParaRPr lang="pt-BR" sz="3200" dirty="0">
              <a:cs typeface="Arial" panose="020B0604020202020204" pitchFamily="34" charset="0"/>
            </a:endParaRPr>
          </a:p>
        </p:txBody>
      </p:sp>
      <p:pic>
        <p:nvPicPr>
          <p:cNvPr id="5" name="Google Shape;85;p13">
            <a:extLst>
              <a:ext uri="{FF2B5EF4-FFF2-40B4-BE49-F238E27FC236}">
                <a16:creationId xmlns:a16="http://schemas.microsoft.com/office/drawing/2014/main" id="{93E2DB7D-0867-48B1-9611-57503D038C76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3252" y="32026"/>
            <a:ext cx="1285461" cy="1001643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86;p13">
            <a:extLst>
              <a:ext uri="{FF2B5EF4-FFF2-40B4-BE49-F238E27FC236}">
                <a16:creationId xmlns:a16="http://schemas.microsoft.com/office/drawing/2014/main" id="{0F026B18-8388-4BA2-BE0D-3E1385933868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7301948" y="6458585"/>
            <a:ext cx="4302042" cy="262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ahoma"/>
              <a:buNone/>
            </a:pPr>
            <a:r>
              <a:rPr lang="pt-BR" sz="1200" b="0" i="0" u="none" strike="noStrike" cap="none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Sistemas Hidráulicos e Pneumáticos (slide </a:t>
            </a:r>
            <a:fld id="{00000000-1234-1234-1234-123412341234}" type="slidenum">
              <a:rPr lang="pt-BR" sz="1200" b="0" i="0" u="none" strike="noStrike" cap="none" smtClean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28</a:t>
            </a:fld>
            <a:r>
              <a:rPr lang="pt-BR" sz="1200" b="0" i="0" u="none" strike="noStrike" cap="none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/40)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339030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455E2C-F82D-45DC-80C0-C1119A46B0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8665" y="471142"/>
            <a:ext cx="9034670" cy="562527"/>
          </a:xfrm>
        </p:spPr>
        <p:txBody>
          <a:bodyPr>
            <a:normAutofit/>
          </a:bodyPr>
          <a:lstStyle/>
          <a:p>
            <a:pPr algn="ctr"/>
            <a:r>
              <a:rPr lang="pt-BR" sz="2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CILINDROS DUPLEX GEMINADO</a:t>
            </a:r>
          </a:p>
        </p:txBody>
      </p:sp>
      <p:pic>
        <p:nvPicPr>
          <p:cNvPr id="5" name="Google Shape;85;p13">
            <a:extLst>
              <a:ext uri="{FF2B5EF4-FFF2-40B4-BE49-F238E27FC236}">
                <a16:creationId xmlns:a16="http://schemas.microsoft.com/office/drawing/2014/main" id="{93E2DB7D-0867-48B1-9611-57503D038C76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3252" y="32026"/>
            <a:ext cx="1285461" cy="1001643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86;p13">
            <a:extLst>
              <a:ext uri="{FF2B5EF4-FFF2-40B4-BE49-F238E27FC236}">
                <a16:creationId xmlns:a16="http://schemas.microsoft.com/office/drawing/2014/main" id="{0F026B18-8388-4BA2-BE0D-3E1385933868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7301948" y="6458585"/>
            <a:ext cx="4302042" cy="262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ahoma"/>
              <a:buNone/>
            </a:pPr>
            <a:r>
              <a:rPr lang="pt-BR" sz="1200" b="0" i="0" u="none" strike="noStrike" cap="none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Sistemas Hidráulicos e Pneumáticos (slide </a:t>
            </a:r>
            <a:fld id="{00000000-1234-1234-1234-123412341234}" type="slidenum">
              <a:rPr lang="pt-BR" sz="1200" b="0" i="0" u="none" strike="noStrike" cap="none" smtClean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29</a:t>
            </a:fld>
            <a:r>
              <a:rPr lang="pt-BR" sz="1200" b="0" i="0" u="none" strike="noStrike" cap="none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/40)</a:t>
            </a:r>
            <a:endParaRPr dirty="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B2C7DAAD-3EDB-4C6D-95B7-B0C3A3EC04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2661" y="1125714"/>
            <a:ext cx="5288032" cy="5261144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E73206EA-FA81-49E2-A1FB-361DAEB6F6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8626" y="1284446"/>
            <a:ext cx="4232000" cy="5102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8649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455E2C-F82D-45DC-80C0-C1119A46B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BR" sz="3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Esquemas de Comando</a:t>
            </a:r>
          </a:p>
        </p:txBody>
      </p:sp>
      <p:sp>
        <p:nvSpPr>
          <p:cNvPr id="6" name="Google Shape;86;p13">
            <a:extLst>
              <a:ext uri="{FF2B5EF4-FFF2-40B4-BE49-F238E27FC236}">
                <a16:creationId xmlns:a16="http://schemas.microsoft.com/office/drawing/2014/main" id="{EB6479D8-61DE-401D-9BF5-7AF4DC81A5B1}"/>
              </a:ext>
            </a:extLst>
          </p:cNvPr>
          <p:cNvSpPr txBox="1">
            <a:spLocks noGrp="1"/>
          </p:cNvSpPr>
          <p:nvPr>
            <p:ph type="ftr" sz="quarter" idx="11"/>
          </p:nvPr>
        </p:nvSpPr>
        <p:spPr>
          <a:xfrm>
            <a:off x="7735957" y="631031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ahoma"/>
              <a:buNone/>
            </a:pPr>
            <a:r>
              <a:rPr lang="pt-BR" sz="1200" b="0" i="0" u="none" strike="noStrike" cap="none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Sistemas Hidráulicos e Pneumáticos (slide </a:t>
            </a:r>
            <a:fld id="{00000000-1234-1234-1234-123412341234}" type="slidenum">
              <a:rPr lang="pt-BR" sz="1200" b="0" i="0" u="none" strike="noStrike" cap="none" smtClean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3</a:t>
            </a:fld>
            <a:r>
              <a:rPr lang="pt-BR" sz="1200" b="0" i="0" u="none" strike="noStrike" cap="none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/40)</a:t>
            </a:r>
            <a:endParaRPr dirty="0"/>
          </a:p>
        </p:txBody>
      </p:sp>
      <p:pic>
        <p:nvPicPr>
          <p:cNvPr id="5" name="Google Shape;85;p13">
            <a:extLst>
              <a:ext uri="{FF2B5EF4-FFF2-40B4-BE49-F238E27FC236}">
                <a16:creationId xmlns:a16="http://schemas.microsoft.com/office/drawing/2014/main" id="{93E2DB7D-0867-48B1-9611-57503D038C76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3252" y="32026"/>
            <a:ext cx="1285461" cy="1001643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Espaço Reservado para Conteúdo 2">
            <a:extLst>
              <a:ext uri="{FF2B5EF4-FFF2-40B4-BE49-F238E27FC236}">
                <a16:creationId xmlns:a16="http://schemas.microsoft.com/office/drawing/2014/main" id="{6C7F30D0-4C32-4B5D-A620-1FA20EC98B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47850"/>
            <a:ext cx="5787887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pt-BR" sz="1600" b="1" dirty="0">
                <a:solidFill>
                  <a:srgbClr val="FF0000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Esquemas de Comando Pneumáticos</a:t>
            </a:r>
          </a:p>
          <a:p>
            <a:r>
              <a:rPr lang="pt-BR" sz="1600" dirty="0">
                <a:solidFill>
                  <a:schemeClr val="accent1"/>
                </a:solidFill>
                <a:latin typeface="TimesNewRomanPSMT"/>
                <a:cs typeface="Arial" panose="020B0604020202020204" pitchFamily="34" charset="0"/>
              </a:rPr>
              <a:t>Elementos de Trabalho</a:t>
            </a:r>
          </a:p>
          <a:p>
            <a:r>
              <a:rPr lang="pt-BR" sz="1600" dirty="0">
                <a:solidFill>
                  <a:schemeClr val="accent1"/>
                </a:solidFill>
                <a:latin typeface="TimesNewRomanPSMT"/>
                <a:cs typeface="Arial" panose="020B0604020202020204" pitchFamily="34" charset="0"/>
              </a:rPr>
              <a:t>Elementos de Comando</a:t>
            </a:r>
          </a:p>
          <a:p>
            <a:r>
              <a:rPr lang="pt-BR" sz="1600" dirty="0">
                <a:solidFill>
                  <a:schemeClr val="accent1"/>
                </a:solidFill>
                <a:latin typeface="TimesNewRomanPSMT"/>
                <a:cs typeface="Arial" panose="020B0604020202020204" pitchFamily="34" charset="0"/>
              </a:rPr>
              <a:t>Elementos de Sinais</a:t>
            </a:r>
          </a:p>
          <a:p>
            <a:r>
              <a:rPr lang="pt-BR" sz="1600" dirty="0">
                <a:solidFill>
                  <a:schemeClr val="accent1"/>
                </a:solidFill>
                <a:latin typeface="TimesNewRomanPSMT"/>
                <a:cs typeface="Arial" panose="020B0604020202020204" pitchFamily="34" charset="0"/>
              </a:rPr>
              <a:t>Elementos Auxiliares</a:t>
            </a:r>
          </a:p>
          <a:p>
            <a:pPr marL="0" indent="0">
              <a:buNone/>
            </a:pPr>
            <a:r>
              <a:rPr lang="pt-BR" sz="1600" b="1" dirty="0">
                <a:solidFill>
                  <a:srgbClr val="FF0000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Determinação dos Componentes Pneumáticos</a:t>
            </a:r>
            <a:endParaRPr lang="pt-BR" sz="1600" b="1" i="0" u="none" strike="noStrike" cap="all" dirty="0">
              <a:solidFill>
                <a:schemeClr val="accent1"/>
              </a:solidFill>
              <a:latin typeface="HelveticaNuel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pt-BR" sz="1600" b="1" i="0" u="none" strike="noStrike" cap="all" dirty="0">
              <a:solidFill>
                <a:schemeClr val="accent1"/>
              </a:solidFill>
              <a:latin typeface="HelveticaNuel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endParaRPr lang="pt-BR" sz="1600" dirty="0">
              <a:latin typeface="HelveticaNuel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53976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455E2C-F82D-45DC-80C0-C1119A46B0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8665" y="471142"/>
            <a:ext cx="9034670" cy="562527"/>
          </a:xfrm>
        </p:spPr>
        <p:txBody>
          <a:bodyPr>
            <a:normAutofit/>
          </a:bodyPr>
          <a:lstStyle/>
          <a:p>
            <a:pPr algn="ctr"/>
            <a:r>
              <a:rPr lang="pt-BR" sz="2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CILINDROS DE IMPACTO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66032D15-8AB1-433A-9BD5-A1B1FD20D2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876722" cy="4564374"/>
          </a:xfrm>
        </p:spPr>
        <p:txBody>
          <a:bodyPr>
            <a:noAutofit/>
          </a:bodyPr>
          <a:lstStyle/>
          <a:p>
            <a:pPr algn="just">
              <a:lnSpc>
                <a:spcPct val="150000"/>
              </a:lnSpc>
            </a:pPr>
            <a:r>
              <a:rPr lang="pt-BR" sz="2400" dirty="0"/>
              <a:t>cilindro de dupla ação com uma </a:t>
            </a:r>
            <a:r>
              <a:rPr lang="pt-BR" sz="2400" u="sng" dirty="0" err="1"/>
              <a:t>pré</a:t>
            </a:r>
            <a:r>
              <a:rPr lang="pt-BR" sz="2400" u="sng" dirty="0"/>
              <a:t>-câmara interna </a:t>
            </a:r>
            <a:r>
              <a:rPr lang="pt-BR" sz="2400" dirty="0"/>
              <a:t>(reservatório),</a:t>
            </a:r>
          </a:p>
          <a:p>
            <a:pPr algn="just">
              <a:lnSpc>
                <a:spcPct val="150000"/>
              </a:lnSpc>
            </a:pPr>
            <a:r>
              <a:rPr lang="pt-BR" sz="2400" dirty="0"/>
              <a:t>o ar comprimido é retido inicialmente e acumulado na </a:t>
            </a:r>
            <a:r>
              <a:rPr lang="pt-BR" sz="2400" dirty="0" err="1"/>
              <a:t>pré</a:t>
            </a:r>
            <a:r>
              <a:rPr lang="pt-BR" sz="2400" dirty="0"/>
              <a:t>-câmara do êmbolo,</a:t>
            </a:r>
          </a:p>
          <a:p>
            <a:pPr algn="just">
              <a:lnSpc>
                <a:spcPct val="150000"/>
              </a:lnSpc>
            </a:pPr>
            <a:r>
              <a:rPr lang="pt-BR" sz="2400" dirty="0"/>
              <a:t> a uma pressão atingida, vence a </a:t>
            </a:r>
            <a:r>
              <a:rPr lang="pt-BR" sz="2400" u="sng" dirty="0"/>
              <a:t>força da mola</a:t>
            </a:r>
            <a:r>
              <a:rPr lang="pt-BR" sz="2400" dirty="0"/>
              <a:t> posicionada na </a:t>
            </a:r>
            <a:r>
              <a:rPr lang="pt-BR" sz="2400" u="sng" dirty="0"/>
              <a:t>câmara dianteira</a:t>
            </a:r>
            <a:r>
              <a:rPr lang="pt-BR" sz="2400" dirty="0"/>
              <a:t>,</a:t>
            </a:r>
          </a:p>
          <a:p>
            <a:pPr algn="just">
              <a:lnSpc>
                <a:spcPct val="150000"/>
              </a:lnSpc>
            </a:pPr>
            <a:r>
              <a:rPr lang="pt-BR" sz="2400" dirty="0"/>
              <a:t>O embolo se movimenta em </a:t>
            </a:r>
            <a:r>
              <a:rPr lang="pt-BR" sz="2400" u="sng" dirty="0"/>
              <a:t>grande velocidade</a:t>
            </a:r>
            <a:r>
              <a:rPr lang="pt-BR" sz="2400" dirty="0"/>
              <a:t> até atingir o </a:t>
            </a:r>
            <a:r>
              <a:rPr lang="pt-BR" sz="2400" u="sng" dirty="0"/>
              <a:t>batente</a:t>
            </a:r>
            <a:r>
              <a:rPr lang="pt-BR" sz="2400" dirty="0"/>
              <a:t>,</a:t>
            </a:r>
          </a:p>
          <a:p>
            <a:pPr algn="just">
              <a:lnSpc>
                <a:spcPct val="150000"/>
              </a:lnSpc>
            </a:pPr>
            <a:r>
              <a:rPr lang="pt-BR" sz="2400" dirty="0"/>
              <a:t>A força de impacto ocorre embolo-batente com </a:t>
            </a:r>
            <a:r>
              <a:rPr lang="pt-BR" sz="2400" u="sng" dirty="0"/>
              <a:t>compressão da mola</a:t>
            </a:r>
            <a:r>
              <a:rPr lang="pt-BR" sz="2400" dirty="0"/>
              <a:t>,</a:t>
            </a:r>
          </a:p>
          <a:p>
            <a:pPr algn="just">
              <a:lnSpc>
                <a:spcPct val="150000"/>
              </a:lnSpc>
            </a:pPr>
            <a:r>
              <a:rPr lang="pt-BR" sz="2400" dirty="0"/>
              <a:t>A </a:t>
            </a:r>
            <a:r>
              <a:rPr lang="pt-BR" sz="2400" u="sng" dirty="0"/>
              <a:t>força elástica</a:t>
            </a:r>
            <a:r>
              <a:rPr lang="pt-BR" sz="2400" dirty="0"/>
              <a:t> da mola faz com que o cilindro volte para a posição inicial.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pt-BR" sz="2400" i="1" dirty="0"/>
              <a:t>Obs.: quando se necessita de grandes forças durante curtos espaços de tempo, por meio de impactos (rebitagens, gravações, desobstruções, cortes). </a:t>
            </a:r>
            <a:endParaRPr lang="pt-BR" sz="24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endParaRPr lang="pt-BR" sz="2400" dirty="0"/>
          </a:p>
          <a:p>
            <a:pPr algn="just">
              <a:lnSpc>
                <a:spcPct val="150000"/>
              </a:lnSpc>
            </a:pPr>
            <a:endParaRPr lang="pt-BR" sz="2400" dirty="0"/>
          </a:p>
          <a:p>
            <a:pPr algn="just">
              <a:lnSpc>
                <a:spcPct val="150000"/>
              </a:lnSpc>
            </a:pPr>
            <a:endParaRPr lang="pt-BR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endParaRPr lang="pt-BR" sz="2400" dirty="0"/>
          </a:p>
          <a:p>
            <a:pPr algn="just">
              <a:lnSpc>
                <a:spcPct val="150000"/>
              </a:lnSpc>
            </a:pPr>
            <a:endParaRPr lang="pt-BR" sz="2400" dirty="0"/>
          </a:p>
        </p:txBody>
      </p:sp>
      <p:pic>
        <p:nvPicPr>
          <p:cNvPr id="5" name="Google Shape;85;p13">
            <a:extLst>
              <a:ext uri="{FF2B5EF4-FFF2-40B4-BE49-F238E27FC236}">
                <a16:creationId xmlns:a16="http://schemas.microsoft.com/office/drawing/2014/main" id="{93E2DB7D-0867-48B1-9611-57503D038C76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3252" y="32026"/>
            <a:ext cx="1285461" cy="1001643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86;p13">
            <a:extLst>
              <a:ext uri="{FF2B5EF4-FFF2-40B4-BE49-F238E27FC236}">
                <a16:creationId xmlns:a16="http://schemas.microsoft.com/office/drawing/2014/main" id="{0F026B18-8388-4BA2-BE0D-3E1385933868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7301948" y="6458585"/>
            <a:ext cx="4302042" cy="262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ahoma"/>
              <a:buNone/>
            </a:pPr>
            <a:r>
              <a:rPr lang="pt-BR" sz="1200" b="0" i="0" u="none" strike="noStrike" cap="none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Sistemas Hidráulicos e Pneumáticos (slide </a:t>
            </a:r>
            <a:fld id="{00000000-1234-1234-1234-123412341234}" type="slidenum">
              <a:rPr lang="pt-BR" sz="1200" b="0" i="0" u="none" strike="noStrike" cap="none" smtClean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30</a:t>
            </a:fld>
            <a:r>
              <a:rPr lang="pt-BR" sz="1200" b="0" i="0" u="none" strike="noStrike" cap="none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/40)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037032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455E2C-F82D-45DC-80C0-C1119A46B0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8665" y="471142"/>
            <a:ext cx="9034670" cy="562527"/>
          </a:xfrm>
        </p:spPr>
        <p:txBody>
          <a:bodyPr>
            <a:normAutofit/>
          </a:bodyPr>
          <a:lstStyle/>
          <a:p>
            <a:pPr algn="ctr"/>
            <a:r>
              <a:rPr lang="pt-BR" sz="2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CILINDROS DE IMPACTO</a:t>
            </a:r>
          </a:p>
        </p:txBody>
      </p:sp>
      <p:pic>
        <p:nvPicPr>
          <p:cNvPr id="5" name="Google Shape;85;p13">
            <a:extLst>
              <a:ext uri="{FF2B5EF4-FFF2-40B4-BE49-F238E27FC236}">
                <a16:creationId xmlns:a16="http://schemas.microsoft.com/office/drawing/2014/main" id="{93E2DB7D-0867-48B1-9611-57503D038C76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3252" y="32026"/>
            <a:ext cx="1285461" cy="1001643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86;p13">
            <a:extLst>
              <a:ext uri="{FF2B5EF4-FFF2-40B4-BE49-F238E27FC236}">
                <a16:creationId xmlns:a16="http://schemas.microsoft.com/office/drawing/2014/main" id="{0F026B18-8388-4BA2-BE0D-3E1385933868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7301948" y="6458585"/>
            <a:ext cx="4302042" cy="262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ahoma"/>
              <a:buNone/>
            </a:pPr>
            <a:r>
              <a:rPr lang="pt-BR" sz="1200" b="0" i="0" u="none" strike="noStrike" cap="none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Sistemas Hidráulicos e Pneumáticos (slide </a:t>
            </a:r>
            <a:fld id="{00000000-1234-1234-1234-123412341234}" type="slidenum">
              <a:rPr lang="pt-BR" sz="1200" b="0" i="0" u="none" strike="noStrike" cap="none" smtClean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31</a:t>
            </a:fld>
            <a:r>
              <a:rPr lang="pt-BR" sz="1200" b="0" i="0" u="none" strike="noStrike" cap="none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/40)</a:t>
            </a:r>
            <a:endParaRPr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E3C6F9B4-63F9-4A54-A75A-AB8C23AA0A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3303" y="1215469"/>
            <a:ext cx="3405394" cy="5374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3753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455E2C-F82D-45DC-80C0-C1119A46B0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8665" y="471142"/>
            <a:ext cx="9034670" cy="562527"/>
          </a:xfrm>
        </p:spPr>
        <p:txBody>
          <a:bodyPr>
            <a:normAutofit/>
          </a:bodyPr>
          <a:lstStyle/>
          <a:p>
            <a:pPr algn="ctr"/>
            <a:r>
              <a:rPr lang="pt-BR" sz="2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CILINDROS DE IMPACTO</a:t>
            </a:r>
          </a:p>
        </p:txBody>
      </p:sp>
      <p:pic>
        <p:nvPicPr>
          <p:cNvPr id="5" name="Google Shape;85;p13">
            <a:extLst>
              <a:ext uri="{FF2B5EF4-FFF2-40B4-BE49-F238E27FC236}">
                <a16:creationId xmlns:a16="http://schemas.microsoft.com/office/drawing/2014/main" id="{93E2DB7D-0867-48B1-9611-57503D038C76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3252" y="32026"/>
            <a:ext cx="1285461" cy="1001643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86;p13">
            <a:extLst>
              <a:ext uri="{FF2B5EF4-FFF2-40B4-BE49-F238E27FC236}">
                <a16:creationId xmlns:a16="http://schemas.microsoft.com/office/drawing/2014/main" id="{0F026B18-8388-4BA2-BE0D-3E1385933868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7301948" y="6458585"/>
            <a:ext cx="4302042" cy="262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ahoma"/>
              <a:buNone/>
            </a:pPr>
            <a:r>
              <a:rPr lang="pt-BR" sz="1200" b="0" i="0" u="none" strike="noStrike" cap="none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Sistemas Hidráulicos e Pneumáticos (slide </a:t>
            </a:r>
            <a:fld id="{00000000-1234-1234-1234-123412341234}" type="slidenum">
              <a:rPr lang="pt-BR" sz="1200" b="0" i="0" u="none" strike="noStrike" cap="none" smtClean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32</a:t>
            </a:fld>
            <a:r>
              <a:rPr lang="pt-BR" sz="1200" b="0" i="0" u="none" strike="noStrike" cap="none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/40)</a:t>
            </a:r>
            <a:endParaRPr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A07E1EF-2CF5-47C4-8130-E47444F43D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7564" y="1775861"/>
            <a:ext cx="4649442" cy="2607624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DAE590DD-A70B-421F-A623-6ADEC3F85E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042" y="1384621"/>
            <a:ext cx="6228522" cy="4646141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A010BE3B-682A-4EDC-A781-2214ED38D27A}"/>
              </a:ext>
            </a:extLst>
          </p:cNvPr>
          <p:cNvSpPr txBox="1"/>
          <p:nvPr/>
        </p:nvSpPr>
        <p:spPr>
          <a:xfrm>
            <a:off x="8455433" y="4756345"/>
            <a:ext cx="22920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i="1" dirty="0">
                <a:solidFill>
                  <a:srgbClr val="FF0000"/>
                </a:solidFill>
              </a:rPr>
              <a:t>Desobstruções de silos</a:t>
            </a:r>
            <a:endParaRPr lang="pt-B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09036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455E2C-F82D-45DC-80C0-C1119A46B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BR" sz="2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CILINDROS SEM HASTE</a:t>
            </a:r>
          </a:p>
        </p:txBody>
      </p:sp>
      <p:pic>
        <p:nvPicPr>
          <p:cNvPr id="5" name="Google Shape;85;p13">
            <a:extLst>
              <a:ext uri="{FF2B5EF4-FFF2-40B4-BE49-F238E27FC236}">
                <a16:creationId xmlns:a16="http://schemas.microsoft.com/office/drawing/2014/main" id="{93E2DB7D-0867-48B1-9611-57503D038C76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3252" y="32026"/>
            <a:ext cx="1285461" cy="1001643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Espaço Reservado para Conteúdo 5">
            <a:extLst>
              <a:ext uri="{FF2B5EF4-FFF2-40B4-BE49-F238E27FC236}">
                <a16:creationId xmlns:a16="http://schemas.microsoft.com/office/drawing/2014/main" id="{66032D15-8AB1-433A-9BD5-A1B1FD20D2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690688"/>
            <a:ext cx="10280374" cy="3331921"/>
          </a:xfrm>
        </p:spPr>
        <p:txBody>
          <a:bodyPr>
            <a:noAutofit/>
          </a:bodyPr>
          <a:lstStyle/>
          <a:p>
            <a:pPr algn="just">
              <a:lnSpc>
                <a:spcPct val="150000"/>
              </a:lnSpc>
            </a:pPr>
            <a:r>
              <a:rPr lang="pt-BR" sz="2400" dirty="0"/>
              <a:t>constituído de um </a:t>
            </a:r>
            <a:r>
              <a:rPr lang="pt-BR" sz="2400" u="sng" dirty="0"/>
              <a:t>êmbolo</a:t>
            </a:r>
            <a:r>
              <a:rPr lang="pt-BR" sz="2400" dirty="0"/>
              <a:t> que </a:t>
            </a:r>
            <a:r>
              <a:rPr lang="pt-BR" sz="2400" u="sng" dirty="0"/>
              <a:t>desliza</a:t>
            </a:r>
            <a:r>
              <a:rPr lang="pt-BR" sz="2400" dirty="0"/>
              <a:t> livremente no interior do cilindro;</a:t>
            </a:r>
          </a:p>
          <a:p>
            <a:pPr algn="just">
              <a:lnSpc>
                <a:spcPct val="150000"/>
              </a:lnSpc>
            </a:pPr>
            <a:r>
              <a:rPr lang="pt-BR" sz="2400" dirty="0"/>
              <a:t>no lado externo à camisa tem-se um </a:t>
            </a:r>
            <a:r>
              <a:rPr lang="pt-BR" sz="2400" u="sng" dirty="0"/>
              <a:t>cursor</a:t>
            </a:r>
            <a:r>
              <a:rPr lang="pt-BR" sz="2400" dirty="0"/>
              <a:t> que desliza junto com o êmbolo;</a:t>
            </a:r>
          </a:p>
          <a:p>
            <a:pPr algn="just">
              <a:lnSpc>
                <a:spcPct val="150000"/>
              </a:lnSpc>
            </a:pPr>
            <a:r>
              <a:rPr lang="pt-BR" sz="2400" dirty="0"/>
              <a:t>a força que faz com que o cursor deslize juntamente com o êmbolo, é obtida através de um pacote de </a:t>
            </a:r>
            <a:r>
              <a:rPr lang="pt-BR" sz="2400" u="sng" dirty="0"/>
              <a:t>ímãs</a:t>
            </a:r>
            <a:r>
              <a:rPr lang="pt-BR" sz="2400" dirty="0"/>
              <a:t> situado na face interna do cursor;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pt-BR" sz="2400" i="1" u="sng" dirty="0"/>
              <a:t>Aplicação</a:t>
            </a:r>
            <a:r>
              <a:rPr lang="pt-BR" sz="2400" i="1" dirty="0"/>
              <a:t>: onde necessita redução de espaços para a instalação. Se comparados aos cilindros convencionais esse espaço é reduzido em 50%. </a:t>
            </a:r>
            <a:endParaRPr lang="pt-BR" sz="24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Google Shape;86;p13">
            <a:extLst>
              <a:ext uri="{FF2B5EF4-FFF2-40B4-BE49-F238E27FC236}">
                <a16:creationId xmlns:a16="http://schemas.microsoft.com/office/drawing/2014/main" id="{0F026B18-8388-4BA2-BE0D-3E1385933868}"/>
              </a:ext>
            </a:extLst>
          </p:cNvPr>
          <p:cNvSpPr txBox="1">
            <a:spLocks/>
          </p:cNvSpPr>
          <p:nvPr/>
        </p:nvSpPr>
        <p:spPr>
          <a:xfrm>
            <a:off x="7301948" y="6458585"/>
            <a:ext cx="4302042" cy="26289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b" anchorCtr="0">
            <a:noAutofit/>
          </a:bodyPr>
          <a:lstStyle>
            <a:defPPr>
              <a:defRPr lang="pt-BR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buClr>
                <a:schemeClr val="dk1"/>
              </a:buClr>
              <a:buSzPts val="1200"/>
              <a:buFont typeface="Tahoma"/>
              <a:buNone/>
            </a:pPr>
            <a:r>
              <a:rPr lang="pt-BR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Sistemas Hidráulicos e Pneumáticos (slide </a:t>
            </a:r>
            <a:fld id="{00000000-1234-1234-1234-123412341234}" type="slidenum">
              <a:rPr lang="pt-BR" smtClean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pPr algn="r">
                <a:buClr>
                  <a:schemeClr val="dk1"/>
                </a:buClr>
                <a:buSzPts val="1200"/>
                <a:buFont typeface="Tahoma"/>
                <a:buNone/>
              </a:pPr>
              <a:t>33</a:t>
            </a:fld>
            <a:r>
              <a:rPr lang="pt-BR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/40)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557339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455E2C-F82D-45DC-80C0-C1119A46B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BR" sz="2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CILINDROS SEM HASTE</a:t>
            </a:r>
          </a:p>
        </p:txBody>
      </p:sp>
      <p:pic>
        <p:nvPicPr>
          <p:cNvPr id="5" name="Google Shape;85;p13">
            <a:extLst>
              <a:ext uri="{FF2B5EF4-FFF2-40B4-BE49-F238E27FC236}">
                <a16:creationId xmlns:a16="http://schemas.microsoft.com/office/drawing/2014/main" id="{93E2DB7D-0867-48B1-9611-57503D038C76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3252" y="32026"/>
            <a:ext cx="1285461" cy="1001643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86;p13">
            <a:extLst>
              <a:ext uri="{FF2B5EF4-FFF2-40B4-BE49-F238E27FC236}">
                <a16:creationId xmlns:a16="http://schemas.microsoft.com/office/drawing/2014/main" id="{0F026B18-8388-4BA2-BE0D-3E1385933868}"/>
              </a:ext>
            </a:extLst>
          </p:cNvPr>
          <p:cNvSpPr txBox="1">
            <a:spLocks/>
          </p:cNvSpPr>
          <p:nvPr/>
        </p:nvSpPr>
        <p:spPr>
          <a:xfrm>
            <a:off x="7301948" y="6492875"/>
            <a:ext cx="4302042" cy="26289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b" anchorCtr="0">
            <a:noAutofit/>
          </a:bodyPr>
          <a:lstStyle>
            <a:defPPr>
              <a:defRPr lang="pt-BR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buClr>
                <a:schemeClr val="dk1"/>
              </a:buClr>
              <a:buSzPts val="1200"/>
              <a:buFont typeface="Tahoma"/>
              <a:buNone/>
            </a:pPr>
            <a:r>
              <a:rPr lang="pt-BR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Sistemas Hidráulicos e Pneumáticos (slide </a:t>
            </a:r>
            <a:fld id="{00000000-1234-1234-1234-123412341234}" type="slidenum">
              <a:rPr lang="pt-BR" smtClean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pPr algn="r">
                <a:buClr>
                  <a:schemeClr val="dk1"/>
                </a:buClr>
                <a:buSzPts val="1200"/>
                <a:buFont typeface="Tahoma"/>
                <a:buNone/>
              </a:pPr>
              <a:t>34</a:t>
            </a:fld>
            <a:r>
              <a:rPr lang="pt-BR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/40)</a:t>
            </a:r>
            <a:endParaRPr lang="pt-BR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33A74199-3247-4FFE-A68A-8DF420EE17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8591" y="2023787"/>
            <a:ext cx="6016016" cy="3225869"/>
          </a:xfrm>
          <a:prstGeom prst="rect">
            <a:avLst/>
          </a:prstGeom>
        </p:spPr>
      </p:pic>
      <p:pic>
        <p:nvPicPr>
          <p:cNvPr id="1026" name="Picture 2" descr="Produtos - WERK-SCHOTT Pneumática">
            <a:extLst>
              <a:ext uri="{FF2B5EF4-FFF2-40B4-BE49-F238E27FC236}">
                <a16:creationId xmlns:a16="http://schemas.microsoft.com/office/drawing/2014/main" id="{5E1D13CD-F448-4D1C-97C4-8264DE9361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261" y="2023787"/>
            <a:ext cx="2990850" cy="1533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09425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455E2C-F82D-45DC-80C0-C1119A46B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BR" sz="2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CILINDROS SEM HASTE</a:t>
            </a:r>
          </a:p>
        </p:txBody>
      </p:sp>
      <p:pic>
        <p:nvPicPr>
          <p:cNvPr id="5" name="Google Shape;85;p13">
            <a:extLst>
              <a:ext uri="{FF2B5EF4-FFF2-40B4-BE49-F238E27FC236}">
                <a16:creationId xmlns:a16="http://schemas.microsoft.com/office/drawing/2014/main" id="{93E2DB7D-0867-48B1-9611-57503D038C76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3252" y="-7731"/>
            <a:ext cx="1285461" cy="1001643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86;p13">
            <a:extLst>
              <a:ext uri="{FF2B5EF4-FFF2-40B4-BE49-F238E27FC236}">
                <a16:creationId xmlns:a16="http://schemas.microsoft.com/office/drawing/2014/main" id="{0F026B18-8388-4BA2-BE0D-3E1385933868}"/>
              </a:ext>
            </a:extLst>
          </p:cNvPr>
          <p:cNvSpPr txBox="1">
            <a:spLocks/>
          </p:cNvSpPr>
          <p:nvPr/>
        </p:nvSpPr>
        <p:spPr>
          <a:xfrm>
            <a:off x="7301948" y="6492875"/>
            <a:ext cx="4302042" cy="26289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b" anchorCtr="0">
            <a:noAutofit/>
          </a:bodyPr>
          <a:lstStyle>
            <a:defPPr>
              <a:defRPr lang="pt-BR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buClr>
                <a:schemeClr val="dk1"/>
              </a:buClr>
              <a:buSzPts val="1200"/>
              <a:buFont typeface="Tahoma"/>
              <a:buNone/>
            </a:pPr>
            <a:r>
              <a:rPr lang="pt-BR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Sistemas Hidráulicos e Pneumáticos (slide </a:t>
            </a:r>
            <a:fld id="{00000000-1234-1234-1234-123412341234}" type="slidenum">
              <a:rPr lang="pt-BR" smtClean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pPr algn="r">
                <a:buClr>
                  <a:schemeClr val="dk1"/>
                </a:buClr>
                <a:buSzPts val="1200"/>
                <a:buFont typeface="Tahoma"/>
                <a:buNone/>
              </a:pPr>
              <a:t>35</a:t>
            </a:fld>
            <a:r>
              <a:rPr lang="pt-BR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/40)</a:t>
            </a:r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1EA0F8E-1286-4B68-ACEE-40EE8045F5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2911" y="2539793"/>
            <a:ext cx="7122335" cy="1599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7796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B8A5459-E0AF-433F-A9AB-505EAEEE10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r>
              <a:rPr lang="pt-BR" sz="3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SINCRONISMOS DE MOVIMENTOS EM CILINDROS</a:t>
            </a:r>
            <a:endParaRPr lang="pt-BR" sz="3200" dirty="0"/>
          </a:p>
        </p:txBody>
      </p:sp>
      <p:sp>
        <p:nvSpPr>
          <p:cNvPr id="4" name="Google Shape;86;p13">
            <a:extLst>
              <a:ext uri="{FF2B5EF4-FFF2-40B4-BE49-F238E27FC236}">
                <a16:creationId xmlns:a16="http://schemas.microsoft.com/office/drawing/2014/main" id="{12C518C1-C5CF-4D56-99E8-20CB2FD92FDD}"/>
              </a:ext>
            </a:extLst>
          </p:cNvPr>
          <p:cNvSpPr txBox="1">
            <a:spLocks/>
          </p:cNvSpPr>
          <p:nvPr/>
        </p:nvSpPr>
        <p:spPr>
          <a:xfrm>
            <a:off x="7301948" y="6492875"/>
            <a:ext cx="4302042" cy="26289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b" anchorCtr="0">
            <a:noAutofit/>
          </a:bodyPr>
          <a:lstStyle>
            <a:defPPr>
              <a:defRPr lang="pt-BR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buClr>
                <a:schemeClr val="dk1"/>
              </a:buClr>
              <a:buSzPts val="1200"/>
              <a:buFont typeface="Tahoma"/>
              <a:buNone/>
            </a:pPr>
            <a:r>
              <a:rPr lang="pt-BR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Sistemas Hidráulicos e Pneumáticos (slide </a:t>
            </a:r>
            <a:fld id="{00000000-1234-1234-1234-123412341234}" type="slidenum">
              <a:rPr lang="pt-BR" smtClean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pPr algn="r">
                <a:buClr>
                  <a:schemeClr val="dk1"/>
                </a:buClr>
                <a:buSzPts val="1200"/>
                <a:buFont typeface="Tahoma"/>
                <a:buNone/>
              </a:pPr>
              <a:t>36</a:t>
            </a:fld>
            <a:r>
              <a:rPr lang="pt-BR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/40)</a:t>
            </a:r>
            <a:endParaRPr lang="pt-BR" dirty="0"/>
          </a:p>
        </p:txBody>
      </p:sp>
      <p:pic>
        <p:nvPicPr>
          <p:cNvPr id="5" name="Google Shape;85;p13">
            <a:extLst>
              <a:ext uri="{FF2B5EF4-FFF2-40B4-BE49-F238E27FC236}">
                <a16:creationId xmlns:a16="http://schemas.microsoft.com/office/drawing/2014/main" id="{8F1E4619-FF64-49D1-A7B8-5741A9623CEB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3252" y="-7731"/>
            <a:ext cx="1285461" cy="100164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9692775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455E2C-F82D-45DC-80C0-C1119A46B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BR" sz="2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SINCRONISMOS DE MOVIMENTOS EM CILINDROS</a:t>
            </a:r>
          </a:p>
        </p:txBody>
      </p:sp>
      <p:pic>
        <p:nvPicPr>
          <p:cNvPr id="5" name="Google Shape;85;p13">
            <a:extLst>
              <a:ext uri="{FF2B5EF4-FFF2-40B4-BE49-F238E27FC236}">
                <a16:creationId xmlns:a16="http://schemas.microsoft.com/office/drawing/2014/main" id="{93E2DB7D-0867-48B1-9611-57503D038C76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3252" y="32026"/>
            <a:ext cx="1285461" cy="1001643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86;p13">
            <a:extLst>
              <a:ext uri="{FF2B5EF4-FFF2-40B4-BE49-F238E27FC236}">
                <a16:creationId xmlns:a16="http://schemas.microsoft.com/office/drawing/2014/main" id="{0F026B18-8388-4BA2-BE0D-3E1385933868}"/>
              </a:ext>
            </a:extLst>
          </p:cNvPr>
          <p:cNvSpPr txBox="1">
            <a:spLocks/>
          </p:cNvSpPr>
          <p:nvPr/>
        </p:nvSpPr>
        <p:spPr>
          <a:xfrm>
            <a:off x="7301948" y="6458585"/>
            <a:ext cx="4302042" cy="26289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b" anchorCtr="0">
            <a:noAutofit/>
          </a:bodyPr>
          <a:lstStyle>
            <a:defPPr>
              <a:defRPr lang="pt-BR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buClr>
                <a:schemeClr val="dk1"/>
              </a:buClr>
              <a:buSzPts val="1200"/>
              <a:buFont typeface="Tahoma"/>
              <a:buNone/>
            </a:pPr>
            <a:r>
              <a:rPr lang="pt-BR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Sistemas Hidráulicos e Pneumáticos (slide </a:t>
            </a:r>
            <a:fld id="{00000000-1234-1234-1234-123412341234}" type="slidenum">
              <a:rPr lang="pt-BR" smtClean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pPr algn="r">
                <a:buClr>
                  <a:schemeClr val="dk1"/>
                </a:buClr>
                <a:buSzPts val="1200"/>
                <a:buFont typeface="Tahoma"/>
                <a:buNone/>
              </a:pPr>
              <a:t>37</a:t>
            </a:fld>
            <a:r>
              <a:rPr lang="pt-BR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/40)</a:t>
            </a:r>
            <a:endParaRPr lang="pt-BR" dirty="0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D7BC7BBC-EC6D-4F96-9A76-5E44E6B2C8C1}"/>
              </a:ext>
            </a:extLst>
          </p:cNvPr>
          <p:cNvSpPr txBox="1"/>
          <p:nvPr/>
        </p:nvSpPr>
        <p:spPr>
          <a:xfrm>
            <a:off x="980661" y="1690688"/>
            <a:ext cx="10373139" cy="37283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sz="2400" dirty="0">
                <a:solidFill>
                  <a:srgbClr val="FF0000"/>
                </a:solidFill>
              </a:rPr>
              <a:t>S</a:t>
            </a:r>
            <a:r>
              <a:rPr lang="pt-BR" sz="2400" b="0" i="0" u="none" strike="noStrike" baseline="0" dirty="0">
                <a:solidFill>
                  <a:srgbClr val="FF0000"/>
                </a:solidFill>
              </a:rPr>
              <a:t>incronização simples:</a:t>
            </a:r>
            <a:r>
              <a:rPr lang="pt-BR" sz="2400" b="0" i="0" u="none" strike="noStrike" baseline="0" dirty="0"/>
              <a:t> 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b="0" i="0" u="none" strike="noStrike" baseline="0" dirty="0"/>
              <a:t>onde dois cilindros devem </a:t>
            </a:r>
            <a:r>
              <a:rPr lang="pt-BR" sz="2400" b="0" i="0" u="sng" strike="noStrike" baseline="0" dirty="0"/>
              <a:t>mover-se ao mesmo tempo</a:t>
            </a:r>
            <a:r>
              <a:rPr lang="pt-BR" sz="2400" b="0" i="0" u="none" strike="noStrike" baseline="0" dirty="0"/>
              <a:t>;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b="0" i="0" u="none" strike="noStrike" baseline="0" dirty="0"/>
              <a:t>o uso </a:t>
            </a:r>
            <a:r>
              <a:rPr lang="pt-BR" sz="2400" dirty="0"/>
              <a:t>de </a:t>
            </a:r>
            <a:r>
              <a:rPr lang="pt-BR" sz="2400" b="0" i="0" u="none" strike="noStrike" baseline="0" dirty="0"/>
              <a:t>válvulas de </a:t>
            </a:r>
            <a:r>
              <a:rPr lang="pt-BR" sz="2400" b="0" i="0" u="sng" strike="noStrike" baseline="0" dirty="0"/>
              <a:t>controle de fluxo</a:t>
            </a:r>
            <a:r>
              <a:rPr lang="pt-BR" sz="2400" b="0" i="0" u="none" strike="noStrike" baseline="0" dirty="0"/>
              <a:t> é adequado para haver uma regulagem, de modo que tenham cargas de trabalho iguais em todo o seu percurso. </a:t>
            </a:r>
          </a:p>
          <a:p>
            <a:pPr algn="just"/>
            <a:endParaRPr lang="pt-BR" sz="2400" i="1" dirty="0"/>
          </a:p>
          <a:p>
            <a:pPr algn="just">
              <a:lnSpc>
                <a:spcPct val="150000"/>
              </a:lnSpc>
            </a:pPr>
            <a:r>
              <a:rPr lang="pt-BR" sz="2400" i="1" dirty="0"/>
              <a:t>Obs.: para </a:t>
            </a:r>
            <a:r>
              <a:rPr lang="pt-BR" sz="2400" b="0" i="1" u="none" strike="noStrike" baseline="0" dirty="0"/>
              <a:t>haver paradas no meio do curso, ou seja, quando necessário manter os cilindros em uma posição neutra, pode-se usar uma </a:t>
            </a:r>
            <a:r>
              <a:rPr lang="pt-BR" sz="2400" b="0" i="1" u="none" strike="noStrike" baseline="0" dirty="0">
                <a:solidFill>
                  <a:srgbClr val="FF0000"/>
                </a:solidFill>
              </a:rPr>
              <a:t>válvula de 4/3</a:t>
            </a:r>
            <a:r>
              <a:rPr lang="pt-BR" sz="2400" b="0" i="0" u="none" strike="noStrike" baseline="0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97187219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455E2C-F82D-45DC-80C0-C1119A46B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BR" sz="2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SINCRONISMOS DE MOVIMENTOS EM CILINDROS</a:t>
            </a:r>
          </a:p>
        </p:txBody>
      </p:sp>
      <p:pic>
        <p:nvPicPr>
          <p:cNvPr id="5" name="Google Shape;85;p13">
            <a:extLst>
              <a:ext uri="{FF2B5EF4-FFF2-40B4-BE49-F238E27FC236}">
                <a16:creationId xmlns:a16="http://schemas.microsoft.com/office/drawing/2014/main" id="{93E2DB7D-0867-48B1-9611-57503D038C76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3252" y="32026"/>
            <a:ext cx="1285461" cy="1001643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86;p13">
            <a:extLst>
              <a:ext uri="{FF2B5EF4-FFF2-40B4-BE49-F238E27FC236}">
                <a16:creationId xmlns:a16="http://schemas.microsoft.com/office/drawing/2014/main" id="{0F026B18-8388-4BA2-BE0D-3E1385933868}"/>
              </a:ext>
            </a:extLst>
          </p:cNvPr>
          <p:cNvSpPr txBox="1">
            <a:spLocks/>
          </p:cNvSpPr>
          <p:nvPr/>
        </p:nvSpPr>
        <p:spPr>
          <a:xfrm>
            <a:off x="7301948" y="6458585"/>
            <a:ext cx="4302042" cy="26289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b" anchorCtr="0">
            <a:noAutofit/>
          </a:bodyPr>
          <a:lstStyle>
            <a:defPPr>
              <a:defRPr lang="pt-BR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buClr>
                <a:schemeClr val="dk1"/>
              </a:buClr>
              <a:buSzPts val="1200"/>
              <a:buFont typeface="Tahoma"/>
              <a:buNone/>
            </a:pPr>
            <a:r>
              <a:rPr lang="pt-BR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Sistemas Hidráulicos e Pneumáticos (slide </a:t>
            </a:r>
            <a:fld id="{00000000-1234-1234-1234-123412341234}" type="slidenum">
              <a:rPr lang="pt-BR" smtClean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pPr algn="r">
                <a:buClr>
                  <a:schemeClr val="dk1"/>
                </a:buClr>
                <a:buSzPts val="1200"/>
                <a:buFont typeface="Tahoma"/>
                <a:buNone/>
              </a:pPr>
              <a:t>38</a:t>
            </a:fld>
            <a:r>
              <a:rPr lang="pt-BR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/40)</a:t>
            </a:r>
            <a:endParaRPr lang="pt-BR" dirty="0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D7BC7BBC-EC6D-4F96-9A76-5E44E6B2C8C1}"/>
              </a:ext>
            </a:extLst>
          </p:cNvPr>
          <p:cNvSpPr txBox="1"/>
          <p:nvPr/>
        </p:nvSpPr>
        <p:spPr>
          <a:xfrm>
            <a:off x="980661" y="1690688"/>
            <a:ext cx="10373139" cy="5890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endParaRPr lang="pt-BR" sz="2400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5787821-9DF7-47FD-8A0C-3C7485DC39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3117" y="1491778"/>
            <a:ext cx="5385766" cy="4377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27496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1">
            <a:extLst>
              <a:ext uri="{FF2B5EF4-FFF2-40B4-BE49-F238E27FC236}">
                <a16:creationId xmlns:a16="http://schemas.microsoft.com/office/drawing/2014/main" id="{A8770854-B5E1-492E-B7FC-C166FA055D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BR" sz="2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SINCRONISMOS DE MOVIMENTOS EM CILINDROS</a:t>
            </a:r>
          </a:p>
        </p:txBody>
      </p:sp>
      <p:pic>
        <p:nvPicPr>
          <p:cNvPr id="12" name="Google Shape;85;p13">
            <a:extLst>
              <a:ext uri="{FF2B5EF4-FFF2-40B4-BE49-F238E27FC236}">
                <a16:creationId xmlns:a16="http://schemas.microsoft.com/office/drawing/2014/main" id="{9EC9D1E4-6B28-4DF0-9DEE-D9B2AAE3A547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3252" y="32026"/>
            <a:ext cx="1285461" cy="1001643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2E271733-013F-470E-974E-B3CB85CC917C}"/>
              </a:ext>
            </a:extLst>
          </p:cNvPr>
          <p:cNvSpPr txBox="1"/>
          <p:nvPr/>
        </p:nvSpPr>
        <p:spPr>
          <a:xfrm>
            <a:off x="838199" y="1841108"/>
            <a:ext cx="10515601" cy="44670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sz="2400" i="0" u="none" strike="noStrike" baseline="0" dirty="0">
                <a:solidFill>
                  <a:srgbClr val="FF0000"/>
                </a:solidFill>
              </a:rPr>
              <a:t>Sincronização com Cilindros Duplex Contínuo (Tandem):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/>
              <a:t>a</a:t>
            </a:r>
            <a:r>
              <a:rPr lang="pt-BR" sz="2400" b="0" i="0" u="none" strike="noStrike" baseline="0" dirty="0"/>
              <a:t>s câmaras traseiras operam com </a:t>
            </a:r>
            <a:r>
              <a:rPr lang="pt-BR" sz="2400" b="0" i="0" u="sng" strike="noStrike" baseline="0" dirty="0"/>
              <a:t>ar</a:t>
            </a:r>
            <a:r>
              <a:rPr lang="pt-BR" sz="2400" b="0" i="0" u="none" strike="noStrike" baseline="0" dirty="0"/>
              <a:t> e as câmaras dianteiras com </a:t>
            </a:r>
            <a:r>
              <a:rPr lang="pt-BR" sz="2400" b="0" i="0" u="sng" strike="noStrike" baseline="0" dirty="0"/>
              <a:t>óleo</a:t>
            </a:r>
            <a:r>
              <a:rPr lang="pt-BR" sz="2400" b="0" i="0" u="none" strike="noStrike" baseline="0" dirty="0"/>
              <a:t>. 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/>
              <a:t>o</a:t>
            </a:r>
            <a:r>
              <a:rPr lang="pt-BR" sz="2400" b="0" i="0" u="none" strike="noStrike" baseline="0" dirty="0"/>
              <a:t> óleo é transportado e controlado por válvulas de </a:t>
            </a:r>
            <a:r>
              <a:rPr lang="pt-BR" sz="2400" b="0" i="0" u="sng" strike="noStrike" baseline="0" dirty="0"/>
              <a:t>controle de fluxo</a:t>
            </a:r>
            <a:r>
              <a:rPr lang="pt-BR" sz="2400" b="0" i="0" u="none" strike="noStrike" baseline="0" dirty="0"/>
              <a:t>. 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b="0" i="0" u="sng" strike="noStrike" baseline="0" dirty="0"/>
              <a:t>duas válvulas de registro</a:t>
            </a:r>
            <a:r>
              <a:rPr lang="pt-BR" sz="2400" dirty="0"/>
              <a:t> </a:t>
            </a:r>
            <a:r>
              <a:rPr lang="pt-BR" sz="2400" b="0" i="0" u="none" strike="noStrike" baseline="0" dirty="0"/>
              <a:t>do compensador, se abertas, permitem preenchimento de óleo nas câmaras,  para fins de </a:t>
            </a:r>
            <a:r>
              <a:rPr lang="pt-BR" sz="2400" b="0" i="0" u="sng" strike="noStrike" baseline="0" dirty="0"/>
              <a:t>ajuste de volume</a:t>
            </a:r>
            <a:r>
              <a:rPr lang="pt-BR" sz="2400" b="0" i="0" u="none" strike="noStrike" baseline="0" dirty="0"/>
              <a:t>, quando necessário.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/>
              <a:t>dois êmbolos permitem que a força seja dobrada, sem a necessidade de aumentar o diâmetro do cilindro </a:t>
            </a:r>
            <a:r>
              <a:rPr lang="pt-BR" sz="2400" i="1" dirty="0"/>
              <a:t>(aplicações onde não haja muito espaço ou para projetos que precisem ser compactos e otimizados)</a:t>
            </a:r>
            <a:r>
              <a:rPr lang="pt-BR" sz="2400" dirty="0"/>
              <a:t>.</a:t>
            </a:r>
          </a:p>
        </p:txBody>
      </p:sp>
      <p:sp>
        <p:nvSpPr>
          <p:cNvPr id="3" name="Google Shape;86;p13">
            <a:extLst>
              <a:ext uri="{FF2B5EF4-FFF2-40B4-BE49-F238E27FC236}">
                <a16:creationId xmlns:a16="http://schemas.microsoft.com/office/drawing/2014/main" id="{5AFE92DB-9CA2-4CBD-9049-D9CB8A1A684A}"/>
              </a:ext>
            </a:extLst>
          </p:cNvPr>
          <p:cNvSpPr txBox="1">
            <a:spLocks/>
          </p:cNvSpPr>
          <p:nvPr/>
        </p:nvSpPr>
        <p:spPr>
          <a:xfrm>
            <a:off x="7301948" y="6458585"/>
            <a:ext cx="4302042" cy="26289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b" anchorCtr="0">
            <a:noAutofit/>
          </a:bodyPr>
          <a:lstStyle>
            <a:defPPr>
              <a:defRPr lang="pt-BR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buClr>
                <a:schemeClr val="dk1"/>
              </a:buClr>
              <a:buSzPts val="1200"/>
              <a:buFont typeface="Tahoma"/>
              <a:buNone/>
            </a:pPr>
            <a:r>
              <a:rPr lang="pt-BR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Sistemas Hidráulicos e Pneumáticos (slide </a:t>
            </a:r>
            <a:fld id="{00000000-1234-1234-1234-123412341234}" type="slidenum">
              <a:rPr lang="pt-BR" smtClean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pPr algn="r">
                <a:buClr>
                  <a:schemeClr val="dk1"/>
                </a:buClr>
                <a:buSzPts val="1200"/>
                <a:buFont typeface="Tahoma"/>
                <a:buNone/>
              </a:pPr>
              <a:t>39</a:t>
            </a:fld>
            <a:r>
              <a:rPr lang="pt-BR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/40)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594323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862583E-909E-434A-A55E-E24B07ADC7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r>
              <a:rPr lang="pt-BR" sz="3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ELEMENTOS PNEUMÁTICOS DE TRABALHO</a:t>
            </a:r>
            <a:endParaRPr lang="pt-BR" sz="3600" dirty="0"/>
          </a:p>
        </p:txBody>
      </p:sp>
      <p:sp>
        <p:nvSpPr>
          <p:cNvPr id="5" name="Google Shape;86;p13">
            <a:extLst>
              <a:ext uri="{FF2B5EF4-FFF2-40B4-BE49-F238E27FC236}">
                <a16:creationId xmlns:a16="http://schemas.microsoft.com/office/drawing/2014/main" id="{1ECB10DC-6A36-48C6-B3C2-45493400E6A4}"/>
              </a:ext>
            </a:extLst>
          </p:cNvPr>
          <p:cNvSpPr txBox="1">
            <a:spLocks noGrp="1"/>
          </p:cNvSpPr>
          <p:nvPr>
            <p:ph type="ftr" sz="quarter" idx="11"/>
          </p:nvPr>
        </p:nvSpPr>
        <p:spPr>
          <a:xfrm>
            <a:off x="7735957" y="631031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ahoma"/>
              <a:buNone/>
            </a:pPr>
            <a:r>
              <a:rPr lang="pt-BR" sz="1200" b="0" i="0" u="none" strike="noStrike" cap="none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Sistemas Hidráulicos e Pneumáticos (slide </a:t>
            </a:r>
            <a:fld id="{00000000-1234-1234-1234-123412341234}" type="slidenum">
              <a:rPr lang="pt-BR" sz="1200" b="0" i="0" u="none" strike="noStrike" cap="none" smtClean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4</a:t>
            </a:fld>
            <a:r>
              <a:rPr lang="pt-BR" sz="1200" b="0" i="0" u="none" strike="noStrike" cap="none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/40)</a:t>
            </a:r>
            <a:endParaRPr dirty="0"/>
          </a:p>
        </p:txBody>
      </p:sp>
      <p:pic>
        <p:nvPicPr>
          <p:cNvPr id="7" name="Google Shape;85;p13">
            <a:extLst>
              <a:ext uri="{FF2B5EF4-FFF2-40B4-BE49-F238E27FC236}">
                <a16:creationId xmlns:a16="http://schemas.microsoft.com/office/drawing/2014/main" id="{52E8C0EE-7A21-4432-9712-EB370E63CF83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3252" y="32026"/>
            <a:ext cx="1285461" cy="100164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9328290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1">
            <a:extLst>
              <a:ext uri="{FF2B5EF4-FFF2-40B4-BE49-F238E27FC236}">
                <a16:creationId xmlns:a16="http://schemas.microsoft.com/office/drawing/2014/main" id="{A8770854-B5E1-492E-B7FC-C166FA055D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BR" sz="2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SINCRONISMOS DE MOVIMENTOS EM CILINDROS</a:t>
            </a:r>
          </a:p>
        </p:txBody>
      </p:sp>
      <p:pic>
        <p:nvPicPr>
          <p:cNvPr id="12" name="Google Shape;85;p13">
            <a:extLst>
              <a:ext uri="{FF2B5EF4-FFF2-40B4-BE49-F238E27FC236}">
                <a16:creationId xmlns:a16="http://schemas.microsoft.com/office/drawing/2014/main" id="{9EC9D1E4-6B28-4DF0-9DEE-D9B2AAE3A547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3252" y="32026"/>
            <a:ext cx="1285461" cy="10016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80FC9F44-2243-4F67-A0B5-49F66D205A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0702" y="1408641"/>
            <a:ext cx="4050595" cy="4899394"/>
          </a:xfrm>
          <a:prstGeom prst="rect">
            <a:avLst/>
          </a:prstGeom>
        </p:spPr>
      </p:pic>
      <p:sp>
        <p:nvSpPr>
          <p:cNvPr id="20" name="Google Shape;86;p13">
            <a:extLst>
              <a:ext uri="{FF2B5EF4-FFF2-40B4-BE49-F238E27FC236}">
                <a16:creationId xmlns:a16="http://schemas.microsoft.com/office/drawing/2014/main" id="{43CAE5FB-417A-4764-926E-83D3D8DBBEB1}"/>
              </a:ext>
            </a:extLst>
          </p:cNvPr>
          <p:cNvSpPr txBox="1">
            <a:spLocks/>
          </p:cNvSpPr>
          <p:nvPr/>
        </p:nvSpPr>
        <p:spPr>
          <a:xfrm>
            <a:off x="7301948" y="6458585"/>
            <a:ext cx="4302042" cy="26289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b" anchorCtr="0">
            <a:noAutofit/>
          </a:bodyPr>
          <a:lstStyle>
            <a:defPPr>
              <a:defRPr lang="pt-BR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buClr>
                <a:schemeClr val="dk1"/>
              </a:buClr>
              <a:buSzPts val="1200"/>
              <a:buFont typeface="Tahoma"/>
              <a:buNone/>
            </a:pPr>
            <a:r>
              <a:rPr lang="pt-BR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Sistemas Hidráulicos e Pneumáticos (slide </a:t>
            </a:r>
            <a:fld id="{00000000-1234-1234-1234-123412341234}" type="slidenum">
              <a:rPr lang="pt-BR" smtClean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pPr algn="r">
                <a:buClr>
                  <a:schemeClr val="dk1"/>
                </a:buClr>
                <a:buSzPts val="1200"/>
                <a:buFont typeface="Tahoma"/>
                <a:buNone/>
              </a:pPr>
              <a:t>40</a:t>
            </a:fld>
            <a:r>
              <a:rPr lang="pt-BR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/40)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631137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1">
            <a:extLst>
              <a:ext uri="{FF2B5EF4-FFF2-40B4-BE49-F238E27FC236}">
                <a16:creationId xmlns:a16="http://schemas.microsoft.com/office/drawing/2014/main" id="{A8770854-B5E1-492E-B7FC-C166FA055D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BR" sz="2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SINCRONISMOS DE MOVIMENTOS EM CILINDROS</a:t>
            </a:r>
          </a:p>
        </p:txBody>
      </p:sp>
      <p:pic>
        <p:nvPicPr>
          <p:cNvPr id="12" name="Google Shape;85;p13">
            <a:extLst>
              <a:ext uri="{FF2B5EF4-FFF2-40B4-BE49-F238E27FC236}">
                <a16:creationId xmlns:a16="http://schemas.microsoft.com/office/drawing/2014/main" id="{9EC9D1E4-6B28-4DF0-9DEE-D9B2AAE3A547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3252" y="32026"/>
            <a:ext cx="1285461" cy="1001643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86;p13">
            <a:extLst>
              <a:ext uri="{FF2B5EF4-FFF2-40B4-BE49-F238E27FC236}">
                <a16:creationId xmlns:a16="http://schemas.microsoft.com/office/drawing/2014/main" id="{43CAE5FB-417A-4764-926E-83D3D8DBBEB1}"/>
              </a:ext>
            </a:extLst>
          </p:cNvPr>
          <p:cNvSpPr txBox="1">
            <a:spLocks/>
          </p:cNvSpPr>
          <p:nvPr/>
        </p:nvSpPr>
        <p:spPr>
          <a:xfrm>
            <a:off x="7301948" y="6458585"/>
            <a:ext cx="4302042" cy="26289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b" anchorCtr="0">
            <a:noAutofit/>
          </a:bodyPr>
          <a:lstStyle>
            <a:defPPr>
              <a:defRPr lang="pt-BR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buClr>
                <a:schemeClr val="dk1"/>
              </a:buClr>
              <a:buSzPts val="1200"/>
              <a:buFont typeface="Tahoma"/>
              <a:buNone/>
            </a:pPr>
            <a:r>
              <a:rPr lang="pt-BR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Sistemas Hidráulicos e Pneumáticos (slide </a:t>
            </a:r>
            <a:fld id="{00000000-1234-1234-1234-123412341234}" type="slidenum">
              <a:rPr lang="pt-BR" smtClean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pPr algn="r">
                <a:buClr>
                  <a:schemeClr val="dk1"/>
                </a:buClr>
                <a:buSzPts val="1200"/>
                <a:buFont typeface="Tahoma"/>
                <a:buNone/>
              </a:pPr>
              <a:t>41</a:t>
            </a:fld>
            <a:r>
              <a:rPr lang="pt-BR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/40)</a:t>
            </a:r>
            <a:endParaRPr lang="pt-BR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7E8C28D7-8F9B-4859-B32D-E4C0305B25D6}"/>
              </a:ext>
            </a:extLst>
          </p:cNvPr>
          <p:cNvSpPr txBox="1"/>
          <p:nvPr/>
        </p:nvSpPr>
        <p:spPr>
          <a:xfrm>
            <a:off x="559904" y="1690688"/>
            <a:ext cx="10929731" cy="28050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sz="2400" i="0" u="none" strike="noStrike" baseline="0" dirty="0">
                <a:solidFill>
                  <a:srgbClr val="FF0000"/>
                </a:solidFill>
              </a:rPr>
              <a:t>Sincronização com Cilindros de Haste Dupla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/>
              <a:t>p</a:t>
            </a:r>
            <a:r>
              <a:rPr lang="pt-BR" sz="2400" b="0" i="0" u="none" strike="noStrike" baseline="0" dirty="0"/>
              <a:t>ermite que os dois cilindros tenham a mesma velocidade, 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b="0" i="0" u="none" strike="noStrike" baseline="0" dirty="0"/>
              <a:t>hastes de mesmo diâmetro fornecem mesmo volume em ambos os lados do pistão. 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/>
              <a:t>u</a:t>
            </a:r>
            <a:r>
              <a:rPr lang="pt-BR" sz="2400" b="0" i="0" u="none" strike="noStrike" baseline="0" dirty="0"/>
              <a:t>m volume fixo é transferido de um cilindro para outro conforme o avanço e o retorno, conectados em série.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338785808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1">
            <a:extLst>
              <a:ext uri="{FF2B5EF4-FFF2-40B4-BE49-F238E27FC236}">
                <a16:creationId xmlns:a16="http://schemas.microsoft.com/office/drawing/2014/main" id="{A8770854-B5E1-492E-B7FC-C166FA055D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BR" sz="2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SINCRONISMOS DE MOVIMENTOS EM CILINDROS</a:t>
            </a:r>
          </a:p>
        </p:txBody>
      </p:sp>
      <p:pic>
        <p:nvPicPr>
          <p:cNvPr id="12" name="Google Shape;85;p13">
            <a:extLst>
              <a:ext uri="{FF2B5EF4-FFF2-40B4-BE49-F238E27FC236}">
                <a16:creationId xmlns:a16="http://schemas.microsoft.com/office/drawing/2014/main" id="{9EC9D1E4-6B28-4DF0-9DEE-D9B2AAE3A547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3252" y="32026"/>
            <a:ext cx="1285461" cy="1001643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86;p13">
            <a:extLst>
              <a:ext uri="{FF2B5EF4-FFF2-40B4-BE49-F238E27FC236}">
                <a16:creationId xmlns:a16="http://schemas.microsoft.com/office/drawing/2014/main" id="{43CAE5FB-417A-4764-926E-83D3D8DBBEB1}"/>
              </a:ext>
            </a:extLst>
          </p:cNvPr>
          <p:cNvSpPr txBox="1">
            <a:spLocks/>
          </p:cNvSpPr>
          <p:nvPr/>
        </p:nvSpPr>
        <p:spPr>
          <a:xfrm>
            <a:off x="7301948" y="6481390"/>
            <a:ext cx="4302042" cy="26289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b" anchorCtr="0">
            <a:noAutofit/>
          </a:bodyPr>
          <a:lstStyle>
            <a:defPPr>
              <a:defRPr lang="pt-BR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buClr>
                <a:schemeClr val="dk1"/>
              </a:buClr>
              <a:buSzPts val="1200"/>
              <a:buFont typeface="Tahoma"/>
              <a:buNone/>
            </a:pPr>
            <a:r>
              <a:rPr lang="pt-BR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Sistemas Hidráulicos e Pneumáticos (slide </a:t>
            </a:r>
            <a:fld id="{00000000-1234-1234-1234-123412341234}" type="slidenum">
              <a:rPr lang="pt-BR" smtClean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pPr algn="r">
                <a:buClr>
                  <a:schemeClr val="dk1"/>
                </a:buClr>
                <a:buSzPts val="1200"/>
                <a:buFont typeface="Tahoma"/>
                <a:buNone/>
              </a:pPr>
              <a:t>42</a:t>
            </a:fld>
            <a:r>
              <a:rPr lang="pt-BR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/40)</a:t>
            </a:r>
            <a:endParaRPr lang="pt-BR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E587B65-7900-4C5D-B386-DA30C26082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1656" y="1587155"/>
            <a:ext cx="3995044" cy="5025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79819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3F97C1-B417-48EB-BB0F-D008D17D8E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r>
              <a:rPr lang="pt-BR" sz="3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ATUADOR ROTATIVO – OSCILADOR PNEUMÁTICO</a:t>
            </a:r>
            <a:endParaRPr lang="pt-BR" sz="3200" dirty="0"/>
          </a:p>
        </p:txBody>
      </p:sp>
      <p:sp>
        <p:nvSpPr>
          <p:cNvPr id="4" name="Google Shape;86;p13">
            <a:extLst>
              <a:ext uri="{FF2B5EF4-FFF2-40B4-BE49-F238E27FC236}">
                <a16:creationId xmlns:a16="http://schemas.microsoft.com/office/drawing/2014/main" id="{3E076C20-86B0-48FF-A44B-A1FEDC5214C4}"/>
              </a:ext>
            </a:extLst>
          </p:cNvPr>
          <p:cNvSpPr txBox="1">
            <a:spLocks/>
          </p:cNvSpPr>
          <p:nvPr/>
        </p:nvSpPr>
        <p:spPr>
          <a:xfrm>
            <a:off x="7301948" y="6481390"/>
            <a:ext cx="4302042" cy="26289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b" anchorCtr="0">
            <a:noAutofit/>
          </a:bodyPr>
          <a:lstStyle>
            <a:defPPr>
              <a:defRPr lang="pt-BR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buClr>
                <a:schemeClr val="dk1"/>
              </a:buClr>
              <a:buSzPts val="1200"/>
              <a:buFont typeface="Tahoma"/>
              <a:buNone/>
            </a:pPr>
            <a:r>
              <a:rPr lang="pt-BR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Sistemas Hidráulicos e Pneumáticos (slide </a:t>
            </a:r>
            <a:fld id="{00000000-1234-1234-1234-123412341234}" type="slidenum">
              <a:rPr lang="pt-BR" smtClean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pPr algn="r">
                <a:buClr>
                  <a:schemeClr val="dk1"/>
                </a:buClr>
                <a:buSzPts val="1200"/>
                <a:buFont typeface="Tahoma"/>
                <a:buNone/>
              </a:pPr>
              <a:t>43</a:t>
            </a:fld>
            <a:r>
              <a:rPr lang="pt-BR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/40)</a:t>
            </a:r>
            <a:endParaRPr lang="pt-BR" dirty="0"/>
          </a:p>
        </p:txBody>
      </p:sp>
      <p:pic>
        <p:nvPicPr>
          <p:cNvPr id="5" name="Google Shape;85;p13">
            <a:extLst>
              <a:ext uri="{FF2B5EF4-FFF2-40B4-BE49-F238E27FC236}">
                <a16:creationId xmlns:a16="http://schemas.microsoft.com/office/drawing/2014/main" id="{964DA83D-CC9A-4D44-A3EC-125057925CD1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3252" y="32026"/>
            <a:ext cx="1285461" cy="100164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2314491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1">
            <a:extLst>
              <a:ext uri="{FF2B5EF4-FFF2-40B4-BE49-F238E27FC236}">
                <a16:creationId xmlns:a16="http://schemas.microsoft.com/office/drawing/2014/main" id="{A8770854-B5E1-492E-B7FC-C166FA055D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390" y="370887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BR" sz="2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ATUADOR ROTATIVO – OSCILADOR PNEUMÁTICO</a:t>
            </a:r>
          </a:p>
        </p:txBody>
      </p:sp>
      <p:sp>
        <p:nvSpPr>
          <p:cNvPr id="2" name="Espaço Reservado para Conteúdo 1">
            <a:extLst>
              <a:ext uri="{FF2B5EF4-FFF2-40B4-BE49-F238E27FC236}">
                <a16:creationId xmlns:a16="http://schemas.microsoft.com/office/drawing/2014/main" id="{D11A941C-558C-48AA-9704-D460D82A72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pt-BR" altLang="en-US" sz="2400" dirty="0">
                <a:solidFill>
                  <a:srgbClr val="FF0000"/>
                </a:solidFill>
              </a:rPr>
              <a:t>Oscilador Cremalheira e Pinhão: </a:t>
            </a:r>
          </a:p>
          <a:p>
            <a:pPr algn="just">
              <a:lnSpc>
                <a:spcPct val="150000"/>
              </a:lnSpc>
            </a:pPr>
            <a:r>
              <a:rPr lang="pt-BR" altLang="en-US" sz="2400" dirty="0"/>
              <a:t>fornece torque uniforme em ambas as direções num campo de rotação;  </a:t>
            </a:r>
          </a:p>
          <a:p>
            <a:pPr algn="just">
              <a:lnSpc>
                <a:spcPct val="150000"/>
              </a:lnSpc>
            </a:pPr>
            <a:r>
              <a:rPr lang="pt-BR" altLang="en-US" sz="2400" dirty="0"/>
              <a:t>unidades de cremalheira e pinhão podem ser encontradas em rotações de 90, 180, 360 graus ou mais. </a:t>
            </a:r>
          </a:p>
          <a:p>
            <a:pPr algn="just">
              <a:lnSpc>
                <a:spcPct val="150000"/>
              </a:lnSpc>
            </a:pPr>
            <a:r>
              <a:rPr lang="pt-BR" altLang="en-US" sz="2400" dirty="0"/>
              <a:t>estes osciladores são reversíveis e devem ser controlados sempre por uma válvula de quatro vias, e contrastam com os motores hidráulicos pela baixa rotação e alto torque que desenvolvem. </a:t>
            </a:r>
            <a:endParaRPr lang="pt-BR" sz="2400" dirty="0"/>
          </a:p>
        </p:txBody>
      </p:sp>
      <p:pic>
        <p:nvPicPr>
          <p:cNvPr id="12" name="Google Shape;85;p13">
            <a:extLst>
              <a:ext uri="{FF2B5EF4-FFF2-40B4-BE49-F238E27FC236}">
                <a16:creationId xmlns:a16="http://schemas.microsoft.com/office/drawing/2014/main" id="{9EC9D1E4-6B28-4DF0-9DEE-D9B2AAE3A547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3252" y="32026"/>
            <a:ext cx="1285461" cy="1001643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86;p13">
            <a:extLst>
              <a:ext uri="{FF2B5EF4-FFF2-40B4-BE49-F238E27FC236}">
                <a16:creationId xmlns:a16="http://schemas.microsoft.com/office/drawing/2014/main" id="{43CAE5FB-417A-4764-926E-83D3D8DBBEB1}"/>
              </a:ext>
            </a:extLst>
          </p:cNvPr>
          <p:cNvSpPr txBox="1">
            <a:spLocks/>
          </p:cNvSpPr>
          <p:nvPr/>
        </p:nvSpPr>
        <p:spPr>
          <a:xfrm>
            <a:off x="7301948" y="6458585"/>
            <a:ext cx="4302042" cy="26289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b" anchorCtr="0">
            <a:noAutofit/>
          </a:bodyPr>
          <a:lstStyle>
            <a:defPPr>
              <a:defRPr lang="pt-BR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buClr>
                <a:schemeClr val="dk1"/>
              </a:buClr>
              <a:buSzPts val="1200"/>
              <a:buFont typeface="Tahoma"/>
              <a:buNone/>
            </a:pPr>
            <a:r>
              <a:rPr lang="pt-BR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Sistemas Hidráulicos e Pneumáticos (slide </a:t>
            </a:r>
            <a:fld id="{00000000-1234-1234-1234-123412341234}" type="slidenum">
              <a:rPr lang="pt-BR" smtClean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pPr algn="r">
                <a:buClr>
                  <a:schemeClr val="dk1"/>
                </a:buClr>
                <a:buSzPts val="1200"/>
                <a:buFont typeface="Tahoma"/>
                <a:buNone/>
              </a:pPr>
              <a:t>44</a:t>
            </a:fld>
            <a:r>
              <a:rPr lang="pt-BR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/40)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4618101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1">
            <a:extLst>
              <a:ext uri="{FF2B5EF4-FFF2-40B4-BE49-F238E27FC236}">
                <a16:creationId xmlns:a16="http://schemas.microsoft.com/office/drawing/2014/main" id="{A8770854-B5E1-492E-B7FC-C166FA055D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390" y="370887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BR" sz="2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ATUADOR ROTATIVO – OSCILADOR PNEUMÁTICO</a:t>
            </a:r>
          </a:p>
        </p:txBody>
      </p:sp>
      <p:pic>
        <p:nvPicPr>
          <p:cNvPr id="12" name="Google Shape;85;p13">
            <a:extLst>
              <a:ext uri="{FF2B5EF4-FFF2-40B4-BE49-F238E27FC236}">
                <a16:creationId xmlns:a16="http://schemas.microsoft.com/office/drawing/2014/main" id="{9EC9D1E4-6B28-4DF0-9DEE-D9B2AAE3A547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3252" y="32026"/>
            <a:ext cx="1285461" cy="1001643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86;p13">
            <a:extLst>
              <a:ext uri="{FF2B5EF4-FFF2-40B4-BE49-F238E27FC236}">
                <a16:creationId xmlns:a16="http://schemas.microsoft.com/office/drawing/2014/main" id="{43CAE5FB-417A-4764-926E-83D3D8DBBEB1}"/>
              </a:ext>
            </a:extLst>
          </p:cNvPr>
          <p:cNvSpPr txBox="1">
            <a:spLocks/>
          </p:cNvSpPr>
          <p:nvPr/>
        </p:nvSpPr>
        <p:spPr>
          <a:xfrm>
            <a:off x="7301948" y="6458585"/>
            <a:ext cx="4302042" cy="26289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b" anchorCtr="0">
            <a:noAutofit/>
          </a:bodyPr>
          <a:lstStyle>
            <a:defPPr>
              <a:defRPr lang="pt-BR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buClr>
                <a:schemeClr val="dk1"/>
              </a:buClr>
              <a:buSzPts val="1200"/>
              <a:buFont typeface="Tahoma"/>
              <a:buNone/>
            </a:pPr>
            <a:r>
              <a:rPr lang="pt-BR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Sistemas Hidráulicos e Pneumáticos (slide </a:t>
            </a:r>
            <a:fld id="{00000000-1234-1234-1234-123412341234}" type="slidenum">
              <a:rPr lang="pt-BR" smtClean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pPr algn="r">
                <a:buClr>
                  <a:schemeClr val="dk1"/>
                </a:buClr>
                <a:buSzPts val="1200"/>
                <a:buFont typeface="Tahoma"/>
                <a:buNone/>
              </a:pPr>
              <a:t>45</a:t>
            </a:fld>
            <a:r>
              <a:rPr lang="pt-BR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/40)</a:t>
            </a:r>
            <a:endParaRPr lang="pt-BR" dirty="0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25010314-C7E1-4223-A436-B273915DCF84}"/>
              </a:ext>
            </a:extLst>
          </p:cNvPr>
          <p:cNvSpPr txBox="1"/>
          <p:nvPr/>
        </p:nvSpPr>
        <p:spPr>
          <a:xfrm>
            <a:off x="1298713" y="243463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altLang="en-US" sz="1800" dirty="0">
                <a:solidFill>
                  <a:srgbClr val="FF0000"/>
                </a:solidFill>
              </a:rPr>
              <a:t>Oscilador Cremalheira e Pinhão: </a:t>
            </a:r>
            <a:endParaRPr lang="pt-BR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CBA0721E-4741-4F30-BD37-D434CF3BF7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390" y="2960132"/>
            <a:ext cx="9211805" cy="2577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12002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1">
            <a:extLst>
              <a:ext uri="{FF2B5EF4-FFF2-40B4-BE49-F238E27FC236}">
                <a16:creationId xmlns:a16="http://schemas.microsoft.com/office/drawing/2014/main" id="{A8770854-B5E1-492E-B7FC-C166FA055D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390" y="370887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BR" sz="2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ATUADOR ROTATIVO – OSCILADOR PNEUMÁTICO</a:t>
            </a:r>
          </a:p>
        </p:txBody>
      </p:sp>
      <p:pic>
        <p:nvPicPr>
          <p:cNvPr id="12" name="Google Shape;85;p13">
            <a:extLst>
              <a:ext uri="{FF2B5EF4-FFF2-40B4-BE49-F238E27FC236}">
                <a16:creationId xmlns:a16="http://schemas.microsoft.com/office/drawing/2014/main" id="{9EC9D1E4-6B28-4DF0-9DEE-D9B2AAE3A547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3252" y="32026"/>
            <a:ext cx="1285461" cy="1001643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86;p13">
            <a:extLst>
              <a:ext uri="{FF2B5EF4-FFF2-40B4-BE49-F238E27FC236}">
                <a16:creationId xmlns:a16="http://schemas.microsoft.com/office/drawing/2014/main" id="{43CAE5FB-417A-4764-926E-83D3D8DBBEB1}"/>
              </a:ext>
            </a:extLst>
          </p:cNvPr>
          <p:cNvSpPr txBox="1">
            <a:spLocks/>
          </p:cNvSpPr>
          <p:nvPr/>
        </p:nvSpPr>
        <p:spPr>
          <a:xfrm>
            <a:off x="7301948" y="6458585"/>
            <a:ext cx="4302042" cy="26289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b" anchorCtr="0">
            <a:noAutofit/>
          </a:bodyPr>
          <a:lstStyle>
            <a:defPPr>
              <a:defRPr lang="pt-BR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buClr>
                <a:schemeClr val="dk1"/>
              </a:buClr>
              <a:buSzPts val="1200"/>
              <a:buFont typeface="Tahoma"/>
              <a:buNone/>
            </a:pPr>
            <a:r>
              <a:rPr lang="pt-BR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Sistemas Hidráulicos e Pneumáticos (slide </a:t>
            </a:r>
            <a:fld id="{00000000-1234-1234-1234-123412341234}" type="slidenum">
              <a:rPr lang="pt-BR" smtClean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pPr algn="r">
                <a:buClr>
                  <a:schemeClr val="dk1"/>
                </a:buClr>
                <a:buSzPts val="1200"/>
                <a:buFont typeface="Tahoma"/>
                <a:buNone/>
              </a:pPr>
              <a:t>46</a:t>
            </a:fld>
            <a:r>
              <a:rPr lang="pt-BR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/40)</a:t>
            </a:r>
            <a:endParaRPr lang="pt-BR" dirty="0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25010314-C7E1-4223-A436-B273915DCF84}"/>
              </a:ext>
            </a:extLst>
          </p:cNvPr>
          <p:cNvSpPr txBox="1"/>
          <p:nvPr/>
        </p:nvSpPr>
        <p:spPr>
          <a:xfrm>
            <a:off x="1298713" y="243463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altLang="en-US" sz="1800" dirty="0">
                <a:solidFill>
                  <a:srgbClr val="FF0000"/>
                </a:solidFill>
              </a:rPr>
              <a:t>Oscilador Cremalheira e Pinhão: </a:t>
            </a:r>
            <a:endParaRPr lang="pt-BR" dirty="0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5CBDFE92-83D4-4D89-82FF-535C9BF423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1143" y="3091887"/>
            <a:ext cx="7310093" cy="1971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56964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1">
            <a:extLst>
              <a:ext uri="{FF2B5EF4-FFF2-40B4-BE49-F238E27FC236}">
                <a16:creationId xmlns:a16="http://schemas.microsoft.com/office/drawing/2014/main" id="{A8770854-B5E1-492E-B7FC-C166FA055D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390" y="370887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BR" sz="2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ATUADOR ROTATIVO – OSCILADOR PNEUMÁTICO</a:t>
            </a:r>
          </a:p>
        </p:txBody>
      </p:sp>
      <p:pic>
        <p:nvPicPr>
          <p:cNvPr id="12" name="Google Shape;85;p13">
            <a:extLst>
              <a:ext uri="{FF2B5EF4-FFF2-40B4-BE49-F238E27FC236}">
                <a16:creationId xmlns:a16="http://schemas.microsoft.com/office/drawing/2014/main" id="{9EC9D1E4-6B28-4DF0-9DEE-D9B2AAE3A547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3252" y="32026"/>
            <a:ext cx="1285461" cy="1001643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86;p13">
            <a:extLst>
              <a:ext uri="{FF2B5EF4-FFF2-40B4-BE49-F238E27FC236}">
                <a16:creationId xmlns:a16="http://schemas.microsoft.com/office/drawing/2014/main" id="{43CAE5FB-417A-4764-926E-83D3D8DBBEB1}"/>
              </a:ext>
            </a:extLst>
          </p:cNvPr>
          <p:cNvSpPr txBox="1">
            <a:spLocks/>
          </p:cNvSpPr>
          <p:nvPr/>
        </p:nvSpPr>
        <p:spPr>
          <a:xfrm>
            <a:off x="7301948" y="6458585"/>
            <a:ext cx="4302042" cy="26289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b" anchorCtr="0">
            <a:noAutofit/>
          </a:bodyPr>
          <a:lstStyle>
            <a:defPPr>
              <a:defRPr lang="pt-BR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buClr>
                <a:schemeClr val="dk1"/>
              </a:buClr>
              <a:buSzPts val="1200"/>
              <a:buFont typeface="Tahoma"/>
              <a:buNone/>
            </a:pPr>
            <a:r>
              <a:rPr lang="pt-BR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Sistemas Hidráulicos e Pneumáticos (slide </a:t>
            </a:r>
            <a:fld id="{00000000-1234-1234-1234-123412341234}" type="slidenum">
              <a:rPr lang="pt-BR" smtClean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pPr algn="r">
                <a:buClr>
                  <a:schemeClr val="dk1"/>
                </a:buClr>
                <a:buSzPts val="1200"/>
                <a:buFont typeface="Tahoma"/>
                <a:buNone/>
              </a:pPr>
              <a:t>47</a:t>
            </a:fld>
            <a:r>
              <a:rPr lang="pt-BR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/40)</a:t>
            </a:r>
            <a:endParaRPr lang="pt-BR" dirty="0"/>
          </a:p>
        </p:txBody>
      </p:sp>
      <p:pic>
        <p:nvPicPr>
          <p:cNvPr id="8" name="Espaço Reservado para Conteúdo 4">
            <a:extLst>
              <a:ext uri="{FF2B5EF4-FFF2-40B4-BE49-F238E27FC236}">
                <a16:creationId xmlns:a16="http://schemas.microsoft.com/office/drawing/2014/main" id="{FAAA3B7A-9AE7-4CEE-A567-616BA811D72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813776" y="1595078"/>
            <a:ext cx="5282224" cy="2870905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B475990F-4849-4933-844C-323D4E6A7B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6190" y="3957272"/>
            <a:ext cx="5687218" cy="2185366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5DA27103-E981-4AFC-B398-DAA221346F6A}"/>
              </a:ext>
            </a:extLst>
          </p:cNvPr>
          <p:cNvSpPr txBox="1"/>
          <p:nvPr/>
        </p:nvSpPr>
        <p:spPr>
          <a:xfrm>
            <a:off x="7829577" y="3245301"/>
            <a:ext cx="23480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altLang="en-US" sz="1800" dirty="0">
                <a:solidFill>
                  <a:srgbClr val="FF0000"/>
                </a:solidFill>
              </a:rPr>
              <a:t>Oscilador de Palhetas 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2645938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1">
            <a:extLst>
              <a:ext uri="{FF2B5EF4-FFF2-40B4-BE49-F238E27FC236}">
                <a16:creationId xmlns:a16="http://schemas.microsoft.com/office/drawing/2014/main" id="{A8770854-B5E1-492E-B7FC-C166FA055D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390" y="370887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BR" sz="2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ATUADOR ROTATIVO – OSCILADOR PNEUMÁTICO</a:t>
            </a:r>
          </a:p>
        </p:txBody>
      </p:sp>
      <p:pic>
        <p:nvPicPr>
          <p:cNvPr id="12" name="Google Shape;85;p13">
            <a:extLst>
              <a:ext uri="{FF2B5EF4-FFF2-40B4-BE49-F238E27FC236}">
                <a16:creationId xmlns:a16="http://schemas.microsoft.com/office/drawing/2014/main" id="{9EC9D1E4-6B28-4DF0-9DEE-D9B2AAE3A547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3252" y="32026"/>
            <a:ext cx="1285461" cy="1001643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86;p13">
            <a:extLst>
              <a:ext uri="{FF2B5EF4-FFF2-40B4-BE49-F238E27FC236}">
                <a16:creationId xmlns:a16="http://schemas.microsoft.com/office/drawing/2014/main" id="{43CAE5FB-417A-4764-926E-83D3D8DBBEB1}"/>
              </a:ext>
            </a:extLst>
          </p:cNvPr>
          <p:cNvSpPr txBox="1">
            <a:spLocks/>
          </p:cNvSpPr>
          <p:nvPr/>
        </p:nvSpPr>
        <p:spPr>
          <a:xfrm>
            <a:off x="7301948" y="6458585"/>
            <a:ext cx="4302042" cy="26289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b" anchorCtr="0">
            <a:noAutofit/>
          </a:bodyPr>
          <a:lstStyle>
            <a:defPPr>
              <a:defRPr lang="pt-BR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buClr>
                <a:schemeClr val="dk1"/>
              </a:buClr>
              <a:buSzPts val="1200"/>
              <a:buFont typeface="Tahoma"/>
              <a:buNone/>
            </a:pPr>
            <a:r>
              <a:rPr lang="pt-BR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Sistemas Hidráulicos e Pneumáticos (slide </a:t>
            </a:r>
            <a:fld id="{00000000-1234-1234-1234-123412341234}" type="slidenum">
              <a:rPr lang="pt-BR" smtClean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pPr algn="r">
                <a:buClr>
                  <a:schemeClr val="dk1"/>
                </a:buClr>
                <a:buSzPts val="1200"/>
                <a:buFont typeface="Tahoma"/>
                <a:buNone/>
              </a:pPr>
              <a:t>48</a:t>
            </a:fld>
            <a:r>
              <a:rPr lang="pt-BR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/40)</a:t>
            </a:r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48C1F87-DB0A-4329-B556-63CB962722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8713" y="2658416"/>
            <a:ext cx="7988610" cy="2838203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5B902A8B-73C0-4B9A-9B8D-7B9D9F0F2E11}"/>
              </a:ext>
            </a:extLst>
          </p:cNvPr>
          <p:cNvSpPr txBox="1"/>
          <p:nvPr/>
        </p:nvSpPr>
        <p:spPr>
          <a:xfrm>
            <a:off x="1298713" y="203100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altLang="en-US" sz="1800" dirty="0">
                <a:solidFill>
                  <a:srgbClr val="FF0000"/>
                </a:solidFill>
              </a:rPr>
              <a:t>Oscilador de Palhetas - aplicações: 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4193594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1">
            <a:extLst>
              <a:ext uri="{FF2B5EF4-FFF2-40B4-BE49-F238E27FC236}">
                <a16:creationId xmlns:a16="http://schemas.microsoft.com/office/drawing/2014/main" id="{A8770854-B5E1-492E-B7FC-C166FA055D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390" y="370887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BR" sz="2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ATUADOR ROTATIVO – OSCILADOR PNEUMÁTICO</a:t>
            </a:r>
          </a:p>
        </p:txBody>
      </p:sp>
      <p:pic>
        <p:nvPicPr>
          <p:cNvPr id="12" name="Google Shape;85;p13">
            <a:extLst>
              <a:ext uri="{FF2B5EF4-FFF2-40B4-BE49-F238E27FC236}">
                <a16:creationId xmlns:a16="http://schemas.microsoft.com/office/drawing/2014/main" id="{9EC9D1E4-6B28-4DF0-9DEE-D9B2AAE3A547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3252" y="32026"/>
            <a:ext cx="1285461" cy="1001643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86;p13">
            <a:extLst>
              <a:ext uri="{FF2B5EF4-FFF2-40B4-BE49-F238E27FC236}">
                <a16:creationId xmlns:a16="http://schemas.microsoft.com/office/drawing/2014/main" id="{43CAE5FB-417A-4764-926E-83D3D8DBBEB1}"/>
              </a:ext>
            </a:extLst>
          </p:cNvPr>
          <p:cNvSpPr txBox="1">
            <a:spLocks/>
          </p:cNvSpPr>
          <p:nvPr/>
        </p:nvSpPr>
        <p:spPr>
          <a:xfrm>
            <a:off x="7301948" y="6458585"/>
            <a:ext cx="4302042" cy="26289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b" anchorCtr="0">
            <a:noAutofit/>
          </a:bodyPr>
          <a:lstStyle>
            <a:defPPr>
              <a:defRPr lang="pt-BR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buClr>
                <a:schemeClr val="dk1"/>
              </a:buClr>
              <a:buSzPts val="1200"/>
              <a:buFont typeface="Tahoma"/>
              <a:buNone/>
            </a:pPr>
            <a:r>
              <a:rPr lang="pt-BR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Sistemas Hidráulicos e Pneumáticos (slide </a:t>
            </a:r>
            <a:fld id="{00000000-1234-1234-1234-123412341234}" type="slidenum">
              <a:rPr lang="pt-BR" smtClean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pPr algn="r">
                <a:buClr>
                  <a:schemeClr val="dk1"/>
                </a:buClr>
                <a:buSzPts val="1200"/>
                <a:buFont typeface="Tahoma"/>
                <a:buNone/>
              </a:pPr>
              <a:t>49</a:t>
            </a:fld>
            <a:r>
              <a:rPr lang="pt-BR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/40)</a:t>
            </a:r>
            <a:endParaRPr lang="pt-BR" dirty="0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25010314-C7E1-4223-A436-B273915DCF84}"/>
              </a:ext>
            </a:extLst>
          </p:cNvPr>
          <p:cNvSpPr txBox="1"/>
          <p:nvPr/>
        </p:nvSpPr>
        <p:spPr>
          <a:xfrm>
            <a:off x="4373218" y="194400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altLang="en-US" sz="1800" dirty="0">
                <a:solidFill>
                  <a:srgbClr val="FF0000"/>
                </a:solidFill>
              </a:rPr>
              <a:t>Rotativo de aleta (270 graus ajustável): </a:t>
            </a:r>
            <a:endParaRPr lang="pt-BR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D74D6EBC-76B4-4F58-AF40-F2630CDC73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9612" y="2833687"/>
            <a:ext cx="3152775" cy="1190625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25D226EA-DB94-4C9F-9F25-741028D388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9015" y="2888425"/>
            <a:ext cx="7164752" cy="2705722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51F86F4A-00FE-48D6-BC1F-A4A6923354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776" y="1608759"/>
            <a:ext cx="2105025" cy="177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7250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455E2C-F82D-45DC-80C0-C1119A46B0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8665" y="471142"/>
            <a:ext cx="9034670" cy="562527"/>
          </a:xfrm>
        </p:spPr>
        <p:txBody>
          <a:bodyPr>
            <a:normAutofit/>
          </a:bodyPr>
          <a:lstStyle/>
          <a:p>
            <a:pPr algn="ctr"/>
            <a:r>
              <a:rPr lang="pt-BR" sz="2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ELEMENTOS PNEUMÁTICOS DE TRABALHO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66032D15-8AB1-433A-9BD5-A1B1FD20D2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pt-BR" sz="2400" dirty="0"/>
              <a:t>A energia pneumática é transformada em movimento e força através dos elementos de trabalho. Esses movimentos podem ser executados: 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pt-BR" sz="2400" dirty="0">
                <a:solidFill>
                  <a:srgbClr val="FF0000"/>
                </a:solidFill>
              </a:rPr>
              <a:t>Movimentos lineares</a:t>
            </a:r>
            <a:r>
              <a:rPr lang="pt-BR" sz="2400" dirty="0"/>
              <a:t>: por cilindros (simples ação ou dupla ação);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pt-BR" sz="2400" dirty="0"/>
              <a:t> </a:t>
            </a:r>
            <a:r>
              <a:rPr lang="pt-BR" sz="2400" dirty="0">
                <a:solidFill>
                  <a:srgbClr val="FF0000"/>
                </a:solidFill>
              </a:rPr>
              <a:t>Movimentos rotativos</a:t>
            </a:r>
            <a:r>
              <a:rPr lang="pt-BR" sz="2400" dirty="0"/>
              <a:t>: por motores pneumáticos:</a:t>
            </a:r>
          </a:p>
          <a:p>
            <a:pPr algn="just">
              <a:lnSpc>
                <a:spcPct val="150000"/>
              </a:lnSpc>
            </a:pPr>
            <a:r>
              <a:rPr lang="pt-BR" sz="2400" dirty="0"/>
              <a:t> de giro contínuo,</a:t>
            </a:r>
          </a:p>
          <a:p>
            <a:pPr algn="just">
              <a:lnSpc>
                <a:spcPct val="150000"/>
              </a:lnSpc>
            </a:pPr>
            <a:r>
              <a:rPr lang="pt-BR" sz="2400" dirty="0"/>
              <a:t>de giro limitado. </a:t>
            </a:r>
            <a:endParaRPr lang="pt-BR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Google Shape;85;p13">
            <a:extLst>
              <a:ext uri="{FF2B5EF4-FFF2-40B4-BE49-F238E27FC236}">
                <a16:creationId xmlns:a16="http://schemas.microsoft.com/office/drawing/2014/main" id="{93E2DB7D-0867-48B1-9611-57503D038C76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3252" y="32026"/>
            <a:ext cx="1285461" cy="1001643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86;p13">
            <a:extLst>
              <a:ext uri="{FF2B5EF4-FFF2-40B4-BE49-F238E27FC236}">
                <a16:creationId xmlns:a16="http://schemas.microsoft.com/office/drawing/2014/main" id="{0F026B18-8388-4BA2-BE0D-3E1385933868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7301948" y="6458585"/>
            <a:ext cx="4302042" cy="262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ahoma"/>
              <a:buNone/>
            </a:pPr>
            <a:r>
              <a:rPr lang="pt-BR" sz="1200" b="0" i="0" u="none" strike="noStrike" cap="none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Sistemas Hidráulicos e Pneumáticos (slide </a:t>
            </a:r>
            <a:fld id="{00000000-1234-1234-1234-123412341234}" type="slidenum">
              <a:rPr lang="pt-BR" sz="1200" b="0" i="0" u="none" strike="noStrike" cap="none" smtClean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5</a:t>
            </a:fld>
            <a:r>
              <a:rPr lang="pt-BR" sz="1200" b="0" i="0" u="none" strike="noStrike" cap="none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/40)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3638746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3F97C1-B417-48EB-BB0F-D008D17D8E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BR" sz="3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ESQUEMAS DE COMANDO PNEUMÁTICOS</a:t>
            </a:r>
            <a:endParaRPr lang="pt-BR" sz="3200" dirty="0"/>
          </a:p>
        </p:txBody>
      </p:sp>
      <p:sp>
        <p:nvSpPr>
          <p:cNvPr id="4" name="Google Shape;86;p13">
            <a:extLst>
              <a:ext uri="{FF2B5EF4-FFF2-40B4-BE49-F238E27FC236}">
                <a16:creationId xmlns:a16="http://schemas.microsoft.com/office/drawing/2014/main" id="{3E076C20-86B0-48FF-A44B-A1FEDC5214C4}"/>
              </a:ext>
            </a:extLst>
          </p:cNvPr>
          <p:cNvSpPr txBox="1">
            <a:spLocks/>
          </p:cNvSpPr>
          <p:nvPr/>
        </p:nvSpPr>
        <p:spPr>
          <a:xfrm>
            <a:off x="7301948" y="6481390"/>
            <a:ext cx="4302042" cy="26289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b" anchorCtr="0">
            <a:noAutofit/>
          </a:bodyPr>
          <a:lstStyle>
            <a:defPPr>
              <a:defRPr lang="pt-BR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buClr>
                <a:schemeClr val="dk1"/>
              </a:buClr>
              <a:buSzPts val="1200"/>
              <a:buFont typeface="Tahoma"/>
              <a:buNone/>
            </a:pPr>
            <a:r>
              <a:rPr lang="pt-BR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Sistemas Hidráulicos e Pneumáticos (slide </a:t>
            </a:r>
            <a:fld id="{00000000-1234-1234-1234-123412341234}" type="slidenum">
              <a:rPr lang="pt-BR" smtClean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pPr algn="r">
                <a:buClr>
                  <a:schemeClr val="dk1"/>
                </a:buClr>
                <a:buSzPts val="1200"/>
                <a:buFont typeface="Tahoma"/>
                <a:buNone/>
              </a:pPr>
              <a:t>50</a:t>
            </a:fld>
            <a:r>
              <a:rPr lang="pt-BR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/40)</a:t>
            </a:r>
            <a:endParaRPr lang="pt-BR" dirty="0"/>
          </a:p>
        </p:txBody>
      </p:sp>
      <p:pic>
        <p:nvPicPr>
          <p:cNvPr id="5" name="Google Shape;85;p13">
            <a:extLst>
              <a:ext uri="{FF2B5EF4-FFF2-40B4-BE49-F238E27FC236}">
                <a16:creationId xmlns:a16="http://schemas.microsoft.com/office/drawing/2014/main" id="{964DA83D-CC9A-4D44-A3EC-125057925CD1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3252" y="32026"/>
            <a:ext cx="1285461" cy="100164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4726507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455E2C-F82D-45DC-80C0-C1119A46B0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8665" y="471142"/>
            <a:ext cx="9034670" cy="562527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pt-BR" sz="2000" b="1" dirty="0">
                <a:solidFill>
                  <a:srgbClr val="FF0000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Esquemas de Comando Pneumáticos</a:t>
            </a:r>
            <a:endParaRPr lang="pt-BR" sz="2000" b="1" i="0" u="none" strike="noStrike" cap="all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Google Shape;85;p13">
            <a:extLst>
              <a:ext uri="{FF2B5EF4-FFF2-40B4-BE49-F238E27FC236}">
                <a16:creationId xmlns:a16="http://schemas.microsoft.com/office/drawing/2014/main" id="{93E2DB7D-0867-48B1-9611-57503D038C76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3252" y="32026"/>
            <a:ext cx="1285461" cy="1001643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86;p13">
            <a:extLst>
              <a:ext uri="{FF2B5EF4-FFF2-40B4-BE49-F238E27FC236}">
                <a16:creationId xmlns:a16="http://schemas.microsoft.com/office/drawing/2014/main" id="{0F026B18-8388-4BA2-BE0D-3E1385933868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7301948" y="6458585"/>
            <a:ext cx="4302042" cy="262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ahoma"/>
              <a:buNone/>
            </a:pPr>
            <a:r>
              <a:rPr lang="pt-BR" sz="1200" b="0" i="0" u="none" strike="noStrike" cap="none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Sistemas Hidráulicos e Pneumáticos (slide </a:t>
            </a:r>
            <a:fld id="{00000000-1234-1234-1234-123412341234}" type="slidenum">
              <a:rPr lang="pt-BR" sz="1200" b="0" i="0" u="none" strike="noStrike" cap="none" smtClean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51</a:t>
            </a:fld>
            <a:r>
              <a:rPr lang="pt-BR" sz="1200" b="0" i="0" u="none" strike="noStrike" cap="none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/40)</a:t>
            </a:r>
            <a:endParaRPr dirty="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8FF3D636-4C81-4D8F-B64A-B28314F1A8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0756" y="1507435"/>
            <a:ext cx="6630357" cy="4522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9367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455E2C-F82D-45DC-80C0-C1119A46B0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8665" y="431385"/>
            <a:ext cx="9034670" cy="562527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pt-BR" sz="2000" b="1" dirty="0">
                <a:solidFill>
                  <a:srgbClr val="FF0000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Esquemas de Comando Pneumáticos</a:t>
            </a:r>
            <a:endParaRPr lang="pt-BR" sz="2000" b="1" i="0" u="none" strike="noStrike" cap="all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66032D15-8AB1-433A-9BD5-A1B1FD20D2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1479"/>
            <a:ext cx="10515600" cy="4809538"/>
          </a:xfrm>
        </p:spPr>
        <p:txBody>
          <a:bodyPr>
            <a:no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pt-BR" sz="1600" dirty="0">
                <a:solidFill>
                  <a:schemeClr val="accent1"/>
                </a:solidFill>
                <a:latin typeface="TimesNewRomanPSMT"/>
                <a:cs typeface="Arial" panose="020B0604020202020204" pitchFamily="34" charset="0"/>
              </a:rPr>
              <a:t>Elementos de Trabalho: </a:t>
            </a:r>
            <a:r>
              <a:rPr lang="pt-BR" sz="1600" dirty="0">
                <a:latin typeface="TimesNewRomanPSMT"/>
                <a:cs typeface="Arial" panose="020B0604020202020204" pitchFamily="34" charset="0"/>
              </a:rPr>
              <a:t>são todos os atuadores: cilindros lineares e giratórios, motores, garras e elementos de vácuo. Em circuitos sequenciais, com mais de um elemento de trabalho, os atuadores são identificados por letras: A, B, C, D, E,... de acordo com a ordem de movimentos.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pt-BR" sz="1600" dirty="0">
                <a:solidFill>
                  <a:schemeClr val="accent1"/>
                </a:solidFill>
                <a:latin typeface="TimesNewRomanPSMT"/>
                <a:cs typeface="Arial" panose="020B0604020202020204" pitchFamily="34" charset="0"/>
              </a:rPr>
              <a:t>Elementos de Comando: </a:t>
            </a:r>
            <a:r>
              <a:rPr lang="pt-BR" sz="1600" dirty="0">
                <a:latin typeface="TimesNewRomanPSMT"/>
                <a:cs typeface="Arial" panose="020B0604020202020204" pitchFamily="34" charset="0"/>
              </a:rPr>
              <a:t>são válvulas direcionais que comandam diretamente os atuadores, invertendo seus sentidos de movimento.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pt-BR" sz="1600" dirty="0">
                <a:solidFill>
                  <a:schemeClr val="accent1"/>
                </a:solidFill>
                <a:latin typeface="TimesNewRomanPSMT"/>
                <a:cs typeface="Arial" panose="020B0604020202020204" pitchFamily="34" charset="0"/>
              </a:rPr>
              <a:t>Elementos de Sinais: </a:t>
            </a:r>
            <a:r>
              <a:rPr lang="pt-BR" sz="1600" dirty="0">
                <a:latin typeface="TimesNewRomanPSMT"/>
                <a:cs typeface="Arial" panose="020B0604020202020204" pitchFamily="34" charset="0"/>
              </a:rPr>
              <a:t>são válvulas direcionais de acionamento manual ou mecânico, fins de curso e sensores que pilotam válvulas de comando principal. 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pt-BR" sz="1600" dirty="0">
                <a:solidFill>
                  <a:schemeClr val="accent1"/>
                </a:solidFill>
                <a:latin typeface="TimesNewRomanPSMT"/>
                <a:cs typeface="Arial" panose="020B0604020202020204" pitchFamily="34" charset="0"/>
              </a:rPr>
              <a:t>Elementos Auxiliares: </a:t>
            </a:r>
            <a:r>
              <a:rPr lang="pt-BR" sz="1600" dirty="0">
                <a:latin typeface="TimesNewRomanPSMT"/>
                <a:cs typeface="Arial" panose="020B0604020202020204" pitchFamily="34" charset="0"/>
              </a:rPr>
              <a:t>são classificados em dois tipos:</a:t>
            </a:r>
          </a:p>
          <a:p>
            <a:pPr algn="just">
              <a:lnSpc>
                <a:spcPct val="150000"/>
              </a:lnSpc>
            </a:pPr>
            <a:r>
              <a:rPr lang="pt-BR" sz="1600" i="1" dirty="0">
                <a:latin typeface="TimesNewRomanPSMT"/>
                <a:cs typeface="Arial" panose="020B0604020202020204" pitchFamily="34" charset="0"/>
              </a:rPr>
              <a:t>Elementos responsáveis pela preparação do ar</a:t>
            </a:r>
            <a:r>
              <a:rPr lang="pt-BR" sz="1600" dirty="0">
                <a:latin typeface="TimesNewRomanPSMT"/>
                <a:cs typeface="Arial" panose="020B0604020202020204" pitchFamily="34" charset="0"/>
              </a:rPr>
              <a:t>: filtros, reguladores de </a:t>
            </a:r>
            <a:r>
              <a:rPr lang="pt-BR" sz="1600" dirty="0" err="1">
                <a:latin typeface="TimesNewRomanPSMT"/>
                <a:cs typeface="Arial" panose="020B0604020202020204" pitchFamily="34" charset="0"/>
              </a:rPr>
              <a:t>pressao</a:t>
            </a:r>
            <a:r>
              <a:rPr lang="pt-BR" sz="1600" dirty="0">
                <a:latin typeface="TimesNewRomanPSMT"/>
                <a:cs typeface="Arial" panose="020B0604020202020204" pitchFamily="34" charset="0"/>
              </a:rPr>
              <a:t>, manômetros, lubrificadores e unidades de conservação.</a:t>
            </a:r>
          </a:p>
          <a:p>
            <a:pPr algn="just">
              <a:lnSpc>
                <a:spcPct val="150000"/>
              </a:lnSpc>
            </a:pPr>
            <a:r>
              <a:rPr lang="pt-BR" sz="1600" i="1" dirty="0">
                <a:latin typeface="TimesNewRomanPSMT"/>
                <a:cs typeface="Arial" panose="020B0604020202020204" pitchFamily="34" charset="0"/>
              </a:rPr>
              <a:t>Componentes que influenciam na força e velocidade dos atuadores</a:t>
            </a:r>
            <a:r>
              <a:rPr lang="pt-BR" sz="1600" dirty="0">
                <a:latin typeface="TimesNewRomanPSMT"/>
                <a:cs typeface="Arial" panose="020B0604020202020204" pitchFamily="34" charset="0"/>
              </a:rPr>
              <a:t>: válvulas reguladoras de fluxo, controladoras de pressão e escapes rápidos.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pt-BR" sz="1600" dirty="0">
                <a:latin typeface="TimesNewRomanPSMT"/>
                <a:cs typeface="Arial" panose="020B0604020202020204" pitchFamily="34" charset="0"/>
              </a:rPr>
              <a:t> </a:t>
            </a:r>
            <a:endParaRPr lang="pt-BR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Google Shape;85;p13">
            <a:extLst>
              <a:ext uri="{FF2B5EF4-FFF2-40B4-BE49-F238E27FC236}">
                <a16:creationId xmlns:a16="http://schemas.microsoft.com/office/drawing/2014/main" id="{93E2DB7D-0867-48B1-9611-57503D038C76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3252" y="32026"/>
            <a:ext cx="1285461" cy="1001643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86;p13">
            <a:extLst>
              <a:ext uri="{FF2B5EF4-FFF2-40B4-BE49-F238E27FC236}">
                <a16:creationId xmlns:a16="http://schemas.microsoft.com/office/drawing/2014/main" id="{0F026B18-8388-4BA2-BE0D-3E1385933868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7301948" y="6458585"/>
            <a:ext cx="4302042" cy="262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ahoma"/>
              <a:buNone/>
            </a:pPr>
            <a:r>
              <a:rPr lang="pt-BR" sz="1200" b="0" i="0" u="none" strike="noStrike" cap="none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Sistemas Hidráulicos e Pneumáticos (slide </a:t>
            </a:r>
            <a:fld id="{00000000-1234-1234-1234-123412341234}" type="slidenum">
              <a:rPr lang="pt-BR" sz="1200" b="0" i="0" u="none" strike="noStrike" cap="none" smtClean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52</a:t>
            </a:fld>
            <a:r>
              <a:rPr lang="pt-BR" sz="1200" b="0" i="0" u="none" strike="noStrike" cap="none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/40)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0865038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455E2C-F82D-45DC-80C0-C1119A46B0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8665" y="431385"/>
            <a:ext cx="9034670" cy="562527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pt-BR" sz="2000" b="1" dirty="0">
                <a:solidFill>
                  <a:srgbClr val="FF0000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Determinação dos Componentes Pneumáticos</a:t>
            </a:r>
            <a:endParaRPr lang="pt-BR" sz="2000" b="1" i="0" u="none" strike="noStrike" cap="all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66032D15-8AB1-433A-9BD5-A1B1FD20D2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1479"/>
            <a:ext cx="10515600" cy="4809538"/>
          </a:xfrm>
        </p:spPr>
        <p:txBody>
          <a:bodyPr>
            <a:no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pt-BR" sz="1600" dirty="0">
                <a:solidFill>
                  <a:schemeClr val="accent1"/>
                </a:solidFill>
                <a:latin typeface="TimesNewRomanPSMT"/>
                <a:cs typeface="Arial" panose="020B0604020202020204" pitchFamily="34" charset="0"/>
              </a:rPr>
              <a:t>Elementos de Trabalho: </a:t>
            </a:r>
            <a:r>
              <a:rPr lang="pt-BR" sz="1600" dirty="0">
                <a:latin typeface="TimesNewRomanPSMT"/>
                <a:cs typeface="Arial" panose="020B0604020202020204" pitchFamily="34" charset="0"/>
              </a:rPr>
              <a:t>primeiro número </a:t>
            </a:r>
            <a:r>
              <a:rPr lang="pt-BR" sz="1600" b="1" dirty="0">
                <a:solidFill>
                  <a:srgbClr val="FF0000"/>
                </a:solidFill>
                <a:latin typeface="TimesNewRomanPSMT"/>
                <a:cs typeface="Arial" panose="020B0604020202020204" pitchFamily="34" charset="0"/>
              </a:rPr>
              <a:t>1, 2, 3, 4</a:t>
            </a:r>
            <a:r>
              <a:rPr lang="pt-BR" sz="1600" dirty="0">
                <a:latin typeface="TimesNewRomanPSMT"/>
                <a:cs typeface="Arial" panose="020B0604020202020204" pitchFamily="34" charset="0"/>
              </a:rPr>
              <a:t>... em ordem crescente de acordo com a quantidade de atuadores e a sequencia de movimentos e o segundo número, o algarismo </a:t>
            </a:r>
            <a:r>
              <a:rPr lang="pt-BR" sz="1600" b="1" dirty="0">
                <a:solidFill>
                  <a:srgbClr val="FF0000"/>
                </a:solidFill>
                <a:latin typeface="TimesNewRomanPSMT"/>
                <a:cs typeface="Arial" panose="020B0604020202020204" pitchFamily="34" charset="0"/>
              </a:rPr>
              <a:t>0</a:t>
            </a:r>
            <a:r>
              <a:rPr lang="pt-BR" sz="1600" dirty="0">
                <a:latin typeface="TimesNewRomanPSMT"/>
                <a:cs typeface="Arial" panose="020B0604020202020204" pitchFamily="34" charset="0"/>
              </a:rPr>
              <a:t>. Ex.: esquemas com quatro atuadores </a:t>
            </a:r>
            <a:r>
              <a:rPr lang="pt-BR" sz="1600" b="1" dirty="0">
                <a:solidFill>
                  <a:srgbClr val="FF0000"/>
                </a:solidFill>
                <a:latin typeface="TimesNewRomanPSMT"/>
                <a:cs typeface="Arial" panose="020B0604020202020204" pitchFamily="34" charset="0"/>
              </a:rPr>
              <a:t>1.0, 2.0, 3.0, 4.0 </a:t>
            </a:r>
            <a:r>
              <a:rPr lang="pt-BR" sz="1600" dirty="0">
                <a:latin typeface="TimesNewRomanPSMT"/>
                <a:cs typeface="Arial" panose="020B0604020202020204" pitchFamily="34" charset="0"/>
              </a:rPr>
              <a:t>nesta sequência de movimentos, ou seja, o primeiro atuador </a:t>
            </a:r>
            <a:r>
              <a:rPr lang="pt-BR" sz="1600" b="1" dirty="0">
                <a:solidFill>
                  <a:srgbClr val="FF0000"/>
                </a:solidFill>
                <a:latin typeface="TimesNewRomanPSMT"/>
                <a:cs typeface="Arial" panose="020B0604020202020204" pitchFamily="34" charset="0"/>
              </a:rPr>
              <a:t>1.0</a:t>
            </a:r>
            <a:r>
              <a:rPr lang="pt-BR" sz="1600" dirty="0">
                <a:latin typeface="TimesNewRomanPSMT"/>
                <a:cs typeface="Arial" panose="020B0604020202020204" pitchFamily="34" charset="0"/>
              </a:rPr>
              <a:t>  a se movimentar e o último o </a:t>
            </a:r>
            <a:r>
              <a:rPr lang="pt-BR" sz="1600" b="1" dirty="0">
                <a:solidFill>
                  <a:srgbClr val="FF0000"/>
                </a:solidFill>
                <a:latin typeface="TimesNewRomanPSMT"/>
                <a:cs typeface="Arial" panose="020B0604020202020204" pitchFamily="34" charset="0"/>
              </a:rPr>
              <a:t>4.0</a:t>
            </a:r>
            <a:r>
              <a:rPr lang="pt-BR" sz="1600" dirty="0">
                <a:latin typeface="TimesNewRomanPSMT"/>
                <a:cs typeface="Arial" panose="020B0604020202020204" pitchFamily="34" charset="0"/>
              </a:rPr>
              <a:t>.</a:t>
            </a:r>
            <a:endParaRPr lang="pt-BR" sz="1600" dirty="0">
              <a:solidFill>
                <a:schemeClr val="accent1"/>
              </a:solidFill>
              <a:latin typeface="TimesNewRomanPSMT"/>
              <a:cs typeface="Arial" panose="020B0604020202020204" pitchFamily="34" charset="0"/>
            </a:endParaRPr>
          </a:p>
          <a:p>
            <a:pPr marL="0" indent="0" algn="just">
              <a:lnSpc>
                <a:spcPct val="150000"/>
              </a:lnSpc>
              <a:buNone/>
            </a:pPr>
            <a:endParaRPr lang="pt-BR" sz="1600" dirty="0">
              <a:solidFill>
                <a:schemeClr val="accent1"/>
              </a:solidFill>
              <a:latin typeface="TimesNewRomanPSMT"/>
              <a:cs typeface="Arial" panose="020B0604020202020204" pitchFamily="34" charset="0"/>
            </a:endParaRPr>
          </a:p>
          <a:p>
            <a:pPr marL="0" indent="0" algn="just">
              <a:lnSpc>
                <a:spcPct val="150000"/>
              </a:lnSpc>
              <a:buNone/>
            </a:pPr>
            <a:endParaRPr lang="pt-BR" sz="1600" dirty="0">
              <a:solidFill>
                <a:schemeClr val="accent1"/>
              </a:solidFill>
              <a:latin typeface="TimesNewRomanPSMT"/>
              <a:cs typeface="Arial" panose="020B0604020202020204" pitchFamily="34" charset="0"/>
            </a:endParaRPr>
          </a:p>
          <a:p>
            <a:pPr marL="0" indent="0" algn="just">
              <a:lnSpc>
                <a:spcPct val="150000"/>
              </a:lnSpc>
              <a:buNone/>
            </a:pPr>
            <a:endParaRPr lang="pt-BR" sz="1600" dirty="0">
              <a:solidFill>
                <a:schemeClr val="accent1"/>
              </a:solidFill>
              <a:latin typeface="TimesNewRomanPSMT"/>
              <a:cs typeface="Arial" panose="020B0604020202020204" pitchFamily="34" charset="0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pt-BR" sz="1600" dirty="0">
                <a:solidFill>
                  <a:schemeClr val="accent1"/>
                </a:solidFill>
                <a:latin typeface="TimesNewRomanPSMT"/>
                <a:cs typeface="Arial" panose="020B0604020202020204" pitchFamily="34" charset="0"/>
              </a:rPr>
              <a:t>Elementos de Comando: </a:t>
            </a:r>
            <a:r>
              <a:rPr lang="pt-BR" sz="1600" dirty="0">
                <a:latin typeface="TimesNewRomanPSMT"/>
                <a:cs typeface="Arial" panose="020B0604020202020204" pitchFamily="34" charset="0"/>
              </a:rPr>
              <a:t>primeiro número referenciando o atuador e o segundo algarismo </a:t>
            </a:r>
            <a:r>
              <a:rPr lang="pt-BR" sz="1600" u="sng" dirty="0">
                <a:latin typeface="TimesNewRomanPSMT"/>
                <a:cs typeface="Arial" panose="020B0604020202020204" pitchFamily="34" charset="0"/>
              </a:rPr>
              <a:t>sempre</a:t>
            </a:r>
            <a:r>
              <a:rPr lang="pt-BR" sz="1600" dirty="0">
                <a:latin typeface="TimesNewRomanPSMT"/>
                <a:cs typeface="Arial" panose="020B0604020202020204" pitchFamily="34" charset="0"/>
              </a:rPr>
              <a:t> o </a:t>
            </a:r>
            <a:r>
              <a:rPr lang="pt-BR" sz="1600" b="1" dirty="0">
                <a:solidFill>
                  <a:srgbClr val="FF0000"/>
                </a:solidFill>
                <a:latin typeface="TimesNewRomanPSMT"/>
                <a:cs typeface="Arial" panose="020B0604020202020204" pitchFamily="34" charset="0"/>
              </a:rPr>
              <a:t>1</a:t>
            </a:r>
            <a:r>
              <a:rPr lang="pt-BR" sz="1600" dirty="0">
                <a:latin typeface="TimesNewRomanPSMT"/>
                <a:cs typeface="Arial" panose="020B0604020202020204" pitchFamily="34" charset="0"/>
              </a:rPr>
              <a:t>. Ex.: para a válvula que comanda o cilindro </a:t>
            </a:r>
            <a:r>
              <a:rPr lang="pt-BR" sz="1600" b="1" dirty="0">
                <a:solidFill>
                  <a:srgbClr val="FF0000"/>
                </a:solidFill>
                <a:latin typeface="TimesNewRomanPSMT"/>
                <a:cs typeface="Arial" panose="020B0604020202020204" pitchFamily="34" charset="0"/>
              </a:rPr>
              <a:t>1.0</a:t>
            </a:r>
            <a:r>
              <a:rPr lang="pt-BR" sz="1600" dirty="0">
                <a:latin typeface="TimesNewRomanPSMT"/>
                <a:cs typeface="Arial" panose="020B0604020202020204" pitchFamily="34" charset="0"/>
              </a:rPr>
              <a:t>, será identificada com </a:t>
            </a:r>
            <a:r>
              <a:rPr lang="pt-BR" sz="1600" b="1" dirty="0">
                <a:solidFill>
                  <a:srgbClr val="FF0000"/>
                </a:solidFill>
                <a:latin typeface="TimesNewRomanPSMT"/>
                <a:cs typeface="Arial" panose="020B0604020202020204" pitchFamily="34" charset="0"/>
              </a:rPr>
              <a:t>1.1</a:t>
            </a:r>
            <a:r>
              <a:rPr lang="pt-BR" sz="1600" dirty="0">
                <a:latin typeface="TimesNewRomanPSMT"/>
                <a:cs typeface="Arial" panose="020B0604020202020204" pitchFamily="34" charset="0"/>
              </a:rPr>
              <a:t>; a que comanda o cilindro </a:t>
            </a:r>
            <a:r>
              <a:rPr lang="pt-BR" sz="1600" b="1" dirty="0">
                <a:solidFill>
                  <a:srgbClr val="FF0000"/>
                </a:solidFill>
                <a:latin typeface="TimesNewRomanPSMT"/>
                <a:cs typeface="Arial" panose="020B0604020202020204" pitchFamily="34" charset="0"/>
              </a:rPr>
              <a:t>2.0</a:t>
            </a:r>
            <a:r>
              <a:rPr lang="pt-BR" sz="1600" dirty="0">
                <a:latin typeface="TimesNewRomanPSMT"/>
                <a:cs typeface="Arial" panose="020B0604020202020204" pitchFamily="34" charset="0"/>
              </a:rPr>
              <a:t> deverá receber </a:t>
            </a:r>
            <a:r>
              <a:rPr lang="pt-BR" sz="1600" b="1" dirty="0">
                <a:solidFill>
                  <a:srgbClr val="FF0000"/>
                </a:solidFill>
                <a:latin typeface="TimesNewRomanPSMT"/>
                <a:cs typeface="Arial" panose="020B0604020202020204" pitchFamily="34" charset="0"/>
              </a:rPr>
              <a:t>2.1</a:t>
            </a:r>
            <a:r>
              <a:rPr lang="pt-BR" sz="1600" dirty="0">
                <a:latin typeface="TimesNewRomanPSMT"/>
                <a:cs typeface="Arial" panose="020B0604020202020204" pitchFamily="34" charset="0"/>
              </a:rPr>
              <a:t> e assim por diante.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pt-BR" sz="1600" dirty="0">
                <a:latin typeface="TimesNewRomanPSMT"/>
                <a:cs typeface="Arial" panose="020B0604020202020204" pitchFamily="34" charset="0"/>
              </a:rPr>
              <a:t> </a:t>
            </a:r>
            <a:endParaRPr lang="pt-BR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Google Shape;85;p13">
            <a:extLst>
              <a:ext uri="{FF2B5EF4-FFF2-40B4-BE49-F238E27FC236}">
                <a16:creationId xmlns:a16="http://schemas.microsoft.com/office/drawing/2014/main" id="{93E2DB7D-0867-48B1-9611-57503D038C76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3252" y="32026"/>
            <a:ext cx="1285461" cy="1001643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86;p13">
            <a:extLst>
              <a:ext uri="{FF2B5EF4-FFF2-40B4-BE49-F238E27FC236}">
                <a16:creationId xmlns:a16="http://schemas.microsoft.com/office/drawing/2014/main" id="{0F026B18-8388-4BA2-BE0D-3E1385933868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7301948" y="6458585"/>
            <a:ext cx="4302042" cy="262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ahoma"/>
              <a:buNone/>
            </a:pPr>
            <a:r>
              <a:rPr lang="pt-BR" sz="1200" b="0" i="0" u="none" strike="noStrike" cap="none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Sistemas Hidráulicos e Pneumáticos (slide </a:t>
            </a:r>
            <a:fld id="{00000000-1234-1234-1234-123412341234}" type="slidenum">
              <a:rPr lang="pt-BR" sz="1200" b="0" i="0" u="none" strike="noStrike" cap="none" smtClean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53</a:t>
            </a:fld>
            <a:r>
              <a:rPr lang="pt-BR" sz="1200" b="0" i="0" u="none" strike="noStrike" cap="none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/40)</a:t>
            </a:r>
            <a:endParaRPr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1C1E7629-9727-49F4-9175-75C13DCCAC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9675" y="2621756"/>
            <a:ext cx="2152650" cy="110490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98C4530E-5BD5-448B-BFA9-AC17A81524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6350" y="5026933"/>
            <a:ext cx="2019300" cy="1019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46363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455E2C-F82D-45DC-80C0-C1119A46B0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8665" y="431385"/>
            <a:ext cx="9034670" cy="562527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pt-BR" sz="2000" b="1" dirty="0">
                <a:solidFill>
                  <a:srgbClr val="FF0000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Determinação dos Componentes Pneumáticos</a:t>
            </a:r>
            <a:endParaRPr lang="pt-BR" sz="2000" b="1" i="0" u="none" strike="noStrike" cap="all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66032D15-8AB1-433A-9BD5-A1B1FD20D2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4369"/>
            <a:ext cx="10439400" cy="3595078"/>
          </a:xfrm>
        </p:spPr>
        <p:txBody>
          <a:bodyPr>
            <a:no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pt-BR" sz="1600" dirty="0">
                <a:solidFill>
                  <a:schemeClr val="accent1"/>
                </a:solidFill>
                <a:latin typeface="TimesNewRomanPSMT"/>
                <a:cs typeface="Arial" panose="020B0604020202020204" pitchFamily="34" charset="0"/>
              </a:rPr>
              <a:t>Elementos de Sinais: </a:t>
            </a:r>
            <a:r>
              <a:rPr lang="pt-BR" sz="1600" dirty="0">
                <a:latin typeface="TimesNewRomanPSMT"/>
                <a:cs typeface="Arial" panose="020B0604020202020204" pitchFamily="34" charset="0"/>
              </a:rPr>
              <a:t>componentes das linhas de pilotagem que influenciam o </a:t>
            </a:r>
            <a:r>
              <a:rPr lang="pt-BR" sz="1600" b="1" dirty="0">
                <a:latin typeface="TimesNewRomanPSMT"/>
                <a:cs typeface="Arial" panose="020B0604020202020204" pitchFamily="34" charset="0"/>
              </a:rPr>
              <a:t>avanço</a:t>
            </a:r>
            <a:r>
              <a:rPr lang="pt-BR" sz="1600" dirty="0">
                <a:latin typeface="TimesNewRomanPSMT"/>
                <a:cs typeface="Arial" panose="020B0604020202020204" pitchFamily="34" charset="0"/>
              </a:rPr>
              <a:t> – primeiro número referenciando o atuador e o segundo algarismo </a:t>
            </a:r>
            <a:r>
              <a:rPr lang="pt-BR" sz="1600" u="sng" dirty="0">
                <a:latin typeface="TimesNewRomanPSMT"/>
                <a:cs typeface="Arial" panose="020B0604020202020204" pitchFamily="34" charset="0"/>
              </a:rPr>
              <a:t>sempre</a:t>
            </a:r>
            <a:r>
              <a:rPr lang="pt-BR" sz="1600" dirty="0">
                <a:latin typeface="TimesNewRomanPSMT"/>
                <a:cs typeface="Arial" panose="020B0604020202020204" pitchFamily="34" charset="0"/>
              </a:rPr>
              <a:t> </a:t>
            </a:r>
            <a:r>
              <a:rPr lang="pt-BR" sz="1600" b="1" dirty="0">
                <a:latin typeface="TimesNewRomanPSMT"/>
                <a:cs typeface="Arial" panose="020B0604020202020204" pitchFamily="34" charset="0"/>
              </a:rPr>
              <a:t>par –</a:t>
            </a:r>
            <a:r>
              <a:rPr lang="pt-BR" sz="1600" dirty="0">
                <a:latin typeface="TimesNewRomanPSMT"/>
                <a:cs typeface="Arial" panose="020B0604020202020204" pitchFamily="34" charset="0"/>
              </a:rPr>
              <a:t> em ordem crescente de baixo para cima no esquema de comando, de acordo com o número de componentes na linha de pilotagem, </a:t>
            </a:r>
            <a:r>
              <a:rPr lang="pt-BR" sz="1600" u="sng" dirty="0">
                <a:latin typeface="TimesNewRomanPSMT"/>
                <a:cs typeface="Arial" panose="020B0604020202020204" pitchFamily="34" charset="0"/>
              </a:rPr>
              <a:t>com exceção o algarismo </a:t>
            </a:r>
            <a:r>
              <a:rPr lang="pt-BR" sz="1600" b="1" u="sng" dirty="0">
                <a:latin typeface="TimesNewRomanPSMT"/>
                <a:cs typeface="Arial" panose="020B0604020202020204" pitchFamily="34" charset="0"/>
              </a:rPr>
              <a:t>0</a:t>
            </a:r>
            <a:r>
              <a:rPr lang="pt-BR" sz="1600" u="sng" dirty="0">
                <a:latin typeface="TimesNewRomanPSMT"/>
                <a:cs typeface="Arial" panose="020B0604020202020204" pitchFamily="34" charset="0"/>
              </a:rPr>
              <a:t>, exclusivo do atuador</a:t>
            </a:r>
            <a:r>
              <a:rPr lang="pt-BR" sz="1600" dirty="0">
                <a:latin typeface="TimesNewRomanPSMT"/>
                <a:cs typeface="Arial" panose="020B0604020202020204" pitchFamily="34" charset="0"/>
              </a:rPr>
              <a:t>. 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pt-BR" sz="1600" dirty="0">
                <a:latin typeface="TimesNewRomanPSMT"/>
                <a:cs typeface="Arial" panose="020B0604020202020204" pitchFamily="34" charset="0"/>
              </a:rPr>
              <a:t>Ex.: uma válvula de botão que pilota o comando principal </a:t>
            </a:r>
            <a:r>
              <a:rPr lang="pt-BR" sz="1600" b="1" dirty="0">
                <a:solidFill>
                  <a:srgbClr val="FF0000"/>
                </a:solidFill>
                <a:latin typeface="TimesNewRomanPSMT"/>
                <a:cs typeface="Arial" panose="020B0604020202020204" pitchFamily="34" charset="0"/>
              </a:rPr>
              <a:t>3.1</a:t>
            </a:r>
            <a:r>
              <a:rPr lang="pt-BR" sz="1600" dirty="0">
                <a:latin typeface="TimesNewRomanPSMT"/>
                <a:cs typeface="Arial" panose="020B0604020202020204" pitchFamily="34" charset="0"/>
              </a:rPr>
              <a:t> para que o cilindro </a:t>
            </a:r>
            <a:r>
              <a:rPr lang="pt-BR" sz="1600" b="1" dirty="0">
                <a:latin typeface="TimesNewRomanPSMT"/>
                <a:cs typeface="Arial" panose="020B0604020202020204" pitchFamily="34" charset="0"/>
              </a:rPr>
              <a:t>3.0</a:t>
            </a:r>
            <a:r>
              <a:rPr lang="pt-BR" sz="1600" dirty="0">
                <a:latin typeface="TimesNewRomanPSMT"/>
                <a:cs typeface="Arial" panose="020B0604020202020204" pitchFamily="34" charset="0"/>
              </a:rPr>
              <a:t> </a:t>
            </a:r>
            <a:r>
              <a:rPr lang="pt-BR" sz="1600" b="1" dirty="0">
                <a:latin typeface="TimesNewRomanPSMT"/>
                <a:cs typeface="Arial" panose="020B0604020202020204" pitchFamily="34" charset="0"/>
              </a:rPr>
              <a:t>avance</a:t>
            </a:r>
            <a:r>
              <a:rPr lang="pt-BR" sz="1600" dirty="0">
                <a:latin typeface="TimesNewRomanPSMT"/>
                <a:cs typeface="Arial" panose="020B0604020202020204" pitchFamily="34" charset="0"/>
              </a:rPr>
              <a:t> deverá ser identificada por </a:t>
            </a:r>
            <a:r>
              <a:rPr lang="pt-BR" sz="1600" b="1" dirty="0">
                <a:solidFill>
                  <a:srgbClr val="FF0000"/>
                </a:solidFill>
                <a:latin typeface="TimesNewRomanPSMT"/>
                <a:cs typeface="Arial" panose="020B0604020202020204" pitchFamily="34" charset="0"/>
              </a:rPr>
              <a:t>3.2</a:t>
            </a:r>
            <a:r>
              <a:rPr lang="pt-BR" sz="1600" dirty="0">
                <a:latin typeface="TimesNewRomanPSMT"/>
                <a:cs typeface="Arial" panose="020B0604020202020204" pitchFamily="34" charset="0"/>
              </a:rPr>
              <a:t>, se for a primeira válvula de passagem de ar na linha de pilotagem. Se for uma segunda válvula que pilota o comando principal </a:t>
            </a:r>
            <a:r>
              <a:rPr lang="pt-BR" sz="1600" b="1" dirty="0">
                <a:solidFill>
                  <a:srgbClr val="FF0000"/>
                </a:solidFill>
                <a:latin typeface="TimesNewRomanPSMT"/>
                <a:cs typeface="Arial" panose="020B0604020202020204" pitchFamily="34" charset="0"/>
              </a:rPr>
              <a:t>4.1</a:t>
            </a:r>
            <a:r>
              <a:rPr lang="pt-BR" sz="1600" dirty="0">
                <a:latin typeface="TimesNewRomanPSMT"/>
                <a:cs typeface="Arial" panose="020B0604020202020204" pitchFamily="34" charset="0"/>
              </a:rPr>
              <a:t>, para que o cilindro </a:t>
            </a:r>
            <a:r>
              <a:rPr lang="pt-BR" sz="1600" b="1" dirty="0">
                <a:latin typeface="TimesNewRomanPSMT"/>
                <a:cs typeface="Arial" panose="020B0604020202020204" pitchFamily="34" charset="0"/>
              </a:rPr>
              <a:t>4.0</a:t>
            </a:r>
            <a:r>
              <a:rPr lang="pt-BR" sz="1600" dirty="0">
                <a:latin typeface="TimesNewRomanPSMT"/>
                <a:cs typeface="Arial" panose="020B0604020202020204" pitchFamily="34" charset="0"/>
              </a:rPr>
              <a:t> </a:t>
            </a:r>
            <a:r>
              <a:rPr lang="pt-BR" sz="1600" b="1" dirty="0">
                <a:latin typeface="TimesNewRomanPSMT"/>
                <a:cs typeface="Arial" panose="020B0604020202020204" pitchFamily="34" charset="0"/>
              </a:rPr>
              <a:t>avance</a:t>
            </a:r>
            <a:r>
              <a:rPr lang="pt-BR" sz="1600" dirty="0">
                <a:latin typeface="TimesNewRomanPSMT"/>
                <a:cs typeface="Arial" panose="020B0604020202020204" pitchFamily="34" charset="0"/>
              </a:rPr>
              <a:t>, será nomeada por </a:t>
            </a:r>
            <a:r>
              <a:rPr lang="pt-BR" sz="1600" b="1" dirty="0">
                <a:solidFill>
                  <a:srgbClr val="FF0000"/>
                </a:solidFill>
                <a:latin typeface="TimesNewRomanPSMT"/>
                <a:cs typeface="Arial" panose="020B0604020202020204" pitchFamily="34" charset="0"/>
              </a:rPr>
              <a:t>3.4</a:t>
            </a:r>
            <a:r>
              <a:rPr lang="pt-BR" sz="1600" dirty="0">
                <a:latin typeface="TimesNewRomanPSMT"/>
                <a:cs typeface="Arial" panose="020B0604020202020204" pitchFamily="34" charset="0"/>
              </a:rPr>
              <a:t> e assim por diante.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pt-BR" sz="1600" dirty="0">
                <a:latin typeface="TimesNewRomanPSMT"/>
                <a:cs typeface="Arial" panose="020B0604020202020204" pitchFamily="34" charset="0"/>
              </a:rPr>
              <a:t> </a:t>
            </a:r>
            <a:endParaRPr lang="pt-BR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Google Shape;85;p13">
            <a:extLst>
              <a:ext uri="{FF2B5EF4-FFF2-40B4-BE49-F238E27FC236}">
                <a16:creationId xmlns:a16="http://schemas.microsoft.com/office/drawing/2014/main" id="{93E2DB7D-0867-48B1-9611-57503D038C76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3252" y="32026"/>
            <a:ext cx="1285461" cy="1001643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86;p13">
            <a:extLst>
              <a:ext uri="{FF2B5EF4-FFF2-40B4-BE49-F238E27FC236}">
                <a16:creationId xmlns:a16="http://schemas.microsoft.com/office/drawing/2014/main" id="{0F026B18-8388-4BA2-BE0D-3E1385933868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7301948" y="6458585"/>
            <a:ext cx="4302042" cy="262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ahoma"/>
              <a:buNone/>
            </a:pPr>
            <a:r>
              <a:rPr lang="pt-BR" sz="1200" b="0" i="0" u="none" strike="noStrike" cap="none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Sistemas Hidráulicos e Pneumáticos (slide </a:t>
            </a:r>
            <a:fld id="{00000000-1234-1234-1234-123412341234}" type="slidenum">
              <a:rPr lang="pt-BR" sz="1200" b="0" i="0" u="none" strike="noStrike" cap="none" smtClean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54</a:t>
            </a:fld>
            <a:r>
              <a:rPr lang="pt-BR" sz="1200" b="0" i="0" u="none" strike="noStrike" cap="none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/40)</a:t>
            </a:r>
            <a:endParaRPr dirty="0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347B483D-1C0C-4C77-A898-B288A6D92A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4732" y="4316896"/>
            <a:ext cx="2206335" cy="1129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14198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455E2C-F82D-45DC-80C0-C1119A46B0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8665" y="431385"/>
            <a:ext cx="9034670" cy="562527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pt-BR" sz="2000" b="1" dirty="0">
                <a:solidFill>
                  <a:srgbClr val="FF0000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Determinação dos Componentes Pneumáticos</a:t>
            </a:r>
            <a:endParaRPr lang="pt-BR" sz="2000" b="1" i="0" u="none" strike="noStrike" cap="all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66032D15-8AB1-433A-9BD5-A1B1FD20D2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4369"/>
            <a:ext cx="10518914" cy="3595078"/>
          </a:xfrm>
        </p:spPr>
        <p:txBody>
          <a:bodyPr>
            <a:no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pt-BR" sz="1600" dirty="0">
                <a:solidFill>
                  <a:schemeClr val="accent1"/>
                </a:solidFill>
                <a:latin typeface="TimesNewRomanPSMT"/>
                <a:cs typeface="Arial" panose="020B0604020202020204" pitchFamily="34" charset="0"/>
              </a:rPr>
              <a:t>Elementos de Sinais: </a:t>
            </a:r>
            <a:r>
              <a:rPr lang="pt-BR" sz="1600" dirty="0">
                <a:latin typeface="TimesNewRomanPSMT"/>
                <a:cs typeface="Arial" panose="020B0604020202020204" pitchFamily="34" charset="0"/>
              </a:rPr>
              <a:t>componentes das linhas de pilotagem que influenciam o </a:t>
            </a:r>
            <a:r>
              <a:rPr lang="pt-BR" sz="1600" b="1" dirty="0">
                <a:latin typeface="TimesNewRomanPSMT"/>
                <a:cs typeface="Arial" panose="020B0604020202020204" pitchFamily="34" charset="0"/>
              </a:rPr>
              <a:t>retorno</a:t>
            </a:r>
            <a:r>
              <a:rPr lang="pt-BR" sz="1600" dirty="0">
                <a:latin typeface="TimesNewRomanPSMT"/>
                <a:cs typeface="Arial" panose="020B0604020202020204" pitchFamily="34" charset="0"/>
              </a:rPr>
              <a:t> – primeiro número referenciando o atuador e o segundo algarismo </a:t>
            </a:r>
            <a:r>
              <a:rPr lang="pt-BR" sz="1600" u="sng" dirty="0">
                <a:latin typeface="TimesNewRomanPSMT"/>
                <a:cs typeface="Arial" panose="020B0604020202020204" pitchFamily="34" charset="0"/>
              </a:rPr>
              <a:t>sempre</a:t>
            </a:r>
            <a:r>
              <a:rPr lang="pt-BR" sz="1600" dirty="0">
                <a:latin typeface="TimesNewRomanPSMT"/>
                <a:cs typeface="Arial" panose="020B0604020202020204" pitchFamily="34" charset="0"/>
              </a:rPr>
              <a:t> </a:t>
            </a:r>
            <a:r>
              <a:rPr lang="pt-BR" sz="1600" b="1" dirty="0">
                <a:latin typeface="TimesNewRomanPSMT"/>
                <a:cs typeface="Arial" panose="020B0604020202020204" pitchFamily="34" charset="0"/>
              </a:rPr>
              <a:t>ímpar –</a:t>
            </a:r>
            <a:r>
              <a:rPr lang="pt-BR" sz="1600" dirty="0">
                <a:latin typeface="TimesNewRomanPSMT"/>
                <a:cs typeface="Arial" panose="020B0604020202020204" pitchFamily="34" charset="0"/>
              </a:rPr>
              <a:t> em ordem crescente de baixo para cima no esquema de comando, de acordo com o número de componentes na linha de pilotagem, com </a:t>
            </a:r>
            <a:r>
              <a:rPr lang="pt-BR" sz="1600" u="sng" dirty="0">
                <a:latin typeface="TimesNewRomanPSMT"/>
                <a:cs typeface="Arial" panose="020B0604020202020204" pitchFamily="34" charset="0"/>
              </a:rPr>
              <a:t>exceção o algarismo </a:t>
            </a:r>
            <a:r>
              <a:rPr lang="pt-BR" sz="1600" b="1" u="sng" dirty="0">
                <a:latin typeface="TimesNewRomanPSMT"/>
                <a:cs typeface="Arial" panose="020B0604020202020204" pitchFamily="34" charset="0"/>
              </a:rPr>
              <a:t>1</a:t>
            </a:r>
            <a:r>
              <a:rPr lang="pt-BR" sz="1600" u="sng" dirty="0">
                <a:latin typeface="TimesNewRomanPSMT"/>
                <a:cs typeface="Arial" panose="020B0604020202020204" pitchFamily="34" charset="0"/>
              </a:rPr>
              <a:t>, exclusivo da válvula de comando principal</a:t>
            </a:r>
            <a:r>
              <a:rPr lang="pt-BR" sz="1600" dirty="0">
                <a:latin typeface="TimesNewRomanPSMT"/>
                <a:cs typeface="Arial" panose="020B0604020202020204" pitchFamily="34" charset="0"/>
              </a:rPr>
              <a:t>. 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pt-BR" sz="1600" dirty="0">
                <a:latin typeface="TimesNewRomanPSMT"/>
                <a:cs typeface="Arial" panose="020B0604020202020204" pitchFamily="34" charset="0"/>
              </a:rPr>
              <a:t>Ex.: uma válvula “fim de curso” acionada por rolete mecânico, que pilota o comando principal </a:t>
            </a:r>
            <a:r>
              <a:rPr lang="pt-BR" sz="1600" b="1" dirty="0">
                <a:solidFill>
                  <a:srgbClr val="FF0000"/>
                </a:solidFill>
                <a:latin typeface="TimesNewRomanPSMT"/>
                <a:cs typeface="Arial" panose="020B0604020202020204" pitchFamily="34" charset="0"/>
              </a:rPr>
              <a:t>2.1</a:t>
            </a:r>
            <a:r>
              <a:rPr lang="pt-BR" sz="1600" dirty="0">
                <a:latin typeface="TimesNewRomanPSMT"/>
                <a:cs typeface="Arial" panose="020B0604020202020204" pitchFamily="34" charset="0"/>
              </a:rPr>
              <a:t> para que o cilindro </a:t>
            </a:r>
            <a:r>
              <a:rPr lang="pt-BR" sz="1600" b="1" dirty="0">
                <a:solidFill>
                  <a:srgbClr val="FF0000"/>
                </a:solidFill>
                <a:latin typeface="TimesNewRomanPSMT"/>
                <a:cs typeface="Arial" panose="020B0604020202020204" pitchFamily="34" charset="0"/>
              </a:rPr>
              <a:t>2.0</a:t>
            </a:r>
            <a:r>
              <a:rPr lang="pt-BR" sz="1600" dirty="0">
                <a:latin typeface="TimesNewRomanPSMT"/>
                <a:cs typeface="Arial" panose="020B0604020202020204" pitchFamily="34" charset="0"/>
              </a:rPr>
              <a:t> </a:t>
            </a:r>
            <a:r>
              <a:rPr lang="pt-BR" sz="1600" b="1" dirty="0">
                <a:latin typeface="TimesNewRomanPSMT"/>
                <a:cs typeface="Arial" panose="020B0604020202020204" pitchFamily="34" charset="0"/>
              </a:rPr>
              <a:t>retorne</a:t>
            </a:r>
            <a:r>
              <a:rPr lang="pt-BR" sz="1600" dirty="0">
                <a:latin typeface="TimesNewRomanPSMT"/>
                <a:cs typeface="Arial" panose="020B0604020202020204" pitchFamily="34" charset="0"/>
              </a:rPr>
              <a:t>, deverá ser identificada por </a:t>
            </a:r>
            <a:r>
              <a:rPr lang="pt-BR" sz="1600" b="1" dirty="0">
                <a:solidFill>
                  <a:srgbClr val="FF0000"/>
                </a:solidFill>
                <a:latin typeface="TimesNewRomanPSMT"/>
                <a:cs typeface="Arial" panose="020B0604020202020204" pitchFamily="34" charset="0"/>
              </a:rPr>
              <a:t>2.3</a:t>
            </a:r>
            <a:r>
              <a:rPr lang="pt-BR" sz="1600" dirty="0">
                <a:latin typeface="TimesNewRomanPSMT"/>
                <a:cs typeface="Arial" panose="020B0604020202020204" pitchFamily="34" charset="0"/>
              </a:rPr>
              <a:t>, se for a primeira válvula de passagem de ar na linha de pilotagem. Se for a segunda, para que o cilindro </a:t>
            </a:r>
            <a:r>
              <a:rPr lang="pt-BR" sz="1600" b="1" dirty="0">
                <a:solidFill>
                  <a:srgbClr val="FF0000"/>
                </a:solidFill>
                <a:latin typeface="TimesNewRomanPSMT"/>
                <a:cs typeface="Arial" panose="020B0604020202020204" pitchFamily="34" charset="0"/>
              </a:rPr>
              <a:t>3.0</a:t>
            </a:r>
            <a:r>
              <a:rPr lang="pt-BR" sz="1600" dirty="0">
                <a:latin typeface="TimesNewRomanPSMT"/>
                <a:cs typeface="Arial" panose="020B0604020202020204" pitchFamily="34" charset="0"/>
              </a:rPr>
              <a:t> </a:t>
            </a:r>
            <a:r>
              <a:rPr lang="pt-BR" sz="1600" b="1" dirty="0">
                <a:latin typeface="TimesNewRomanPSMT"/>
                <a:cs typeface="Arial" panose="020B0604020202020204" pitchFamily="34" charset="0"/>
              </a:rPr>
              <a:t>avance</a:t>
            </a:r>
            <a:r>
              <a:rPr lang="pt-BR" sz="1600" dirty="0">
                <a:latin typeface="TimesNewRomanPSMT"/>
                <a:cs typeface="Arial" panose="020B0604020202020204" pitchFamily="34" charset="0"/>
              </a:rPr>
              <a:t>, será nomeada por </a:t>
            </a:r>
            <a:r>
              <a:rPr lang="pt-BR" sz="1600" b="1" dirty="0">
                <a:solidFill>
                  <a:srgbClr val="FF0000"/>
                </a:solidFill>
                <a:latin typeface="TimesNewRomanPSMT"/>
                <a:cs typeface="Arial" panose="020B0604020202020204" pitchFamily="34" charset="0"/>
              </a:rPr>
              <a:t>2.5</a:t>
            </a:r>
            <a:r>
              <a:rPr lang="pt-BR" sz="1600" dirty="0">
                <a:latin typeface="TimesNewRomanPSMT"/>
                <a:cs typeface="Arial" panose="020B0604020202020204" pitchFamily="34" charset="0"/>
              </a:rPr>
              <a:t> e assim por diante.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pt-BR" sz="1600" dirty="0">
                <a:latin typeface="TimesNewRomanPSMT"/>
                <a:cs typeface="Arial" panose="020B0604020202020204" pitchFamily="34" charset="0"/>
              </a:rPr>
              <a:t> </a:t>
            </a:r>
            <a:endParaRPr lang="pt-BR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Google Shape;85;p13">
            <a:extLst>
              <a:ext uri="{FF2B5EF4-FFF2-40B4-BE49-F238E27FC236}">
                <a16:creationId xmlns:a16="http://schemas.microsoft.com/office/drawing/2014/main" id="{93E2DB7D-0867-48B1-9611-57503D038C76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3252" y="32026"/>
            <a:ext cx="1285461" cy="1001643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86;p13">
            <a:extLst>
              <a:ext uri="{FF2B5EF4-FFF2-40B4-BE49-F238E27FC236}">
                <a16:creationId xmlns:a16="http://schemas.microsoft.com/office/drawing/2014/main" id="{0F026B18-8388-4BA2-BE0D-3E1385933868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7301948" y="6458585"/>
            <a:ext cx="4302042" cy="262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ahoma"/>
              <a:buNone/>
            </a:pPr>
            <a:r>
              <a:rPr lang="pt-BR" sz="1200" b="0" i="0" u="none" strike="noStrike" cap="none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Sistemas Hidráulicos e Pneumáticos (slide </a:t>
            </a:r>
            <a:fld id="{00000000-1234-1234-1234-123412341234}" type="slidenum">
              <a:rPr lang="pt-BR" sz="1200" b="0" i="0" u="none" strike="noStrike" cap="none" smtClean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55</a:t>
            </a:fld>
            <a:r>
              <a:rPr lang="pt-BR" sz="1200" b="0" i="0" u="none" strike="noStrike" cap="none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/40)</a:t>
            </a:r>
            <a:endParaRPr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37737FB2-B5DA-4ECC-81CD-685AE2717B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2353" y="4094221"/>
            <a:ext cx="2292060" cy="1179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74116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455E2C-F82D-45DC-80C0-C1119A46B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pt-BR" sz="2000" b="1" dirty="0">
                <a:solidFill>
                  <a:srgbClr val="FF0000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Determinação dos Componentes Pneumáticos</a:t>
            </a:r>
            <a:endParaRPr lang="pt-BR" sz="2000" b="1" i="0" u="none" strike="noStrike" cap="all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66032D15-8AB1-433A-9BD5-A1B1FD20D2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387370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t-BR" sz="1600" dirty="0">
                <a:solidFill>
                  <a:schemeClr val="accent1"/>
                </a:solidFill>
                <a:latin typeface="TimesNewRomanPSMT"/>
                <a:cs typeface="Arial" panose="020B0604020202020204" pitchFamily="34" charset="0"/>
              </a:rPr>
              <a:t>Elementos de Trabalho: </a:t>
            </a:r>
          </a:p>
          <a:p>
            <a:pPr marL="0" indent="0">
              <a:buNone/>
            </a:pPr>
            <a:endParaRPr lang="pt-BR" sz="1600" dirty="0">
              <a:solidFill>
                <a:schemeClr val="accent1"/>
              </a:solidFill>
              <a:latin typeface="TimesNewRomanPSMT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pt-BR" sz="1600" dirty="0">
              <a:solidFill>
                <a:schemeClr val="accent1"/>
              </a:solidFill>
              <a:latin typeface="TimesNewRomanPSMT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pt-BR" sz="1600" dirty="0">
              <a:solidFill>
                <a:schemeClr val="accent1"/>
              </a:solidFill>
              <a:latin typeface="TimesNewRomanPSMT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pt-BR" sz="1600" dirty="0">
              <a:solidFill>
                <a:schemeClr val="accent1"/>
              </a:solidFill>
              <a:latin typeface="TimesNewRomanPSMT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pt-BR" sz="1600" dirty="0">
                <a:solidFill>
                  <a:schemeClr val="accent1"/>
                </a:solidFill>
                <a:latin typeface="TimesNewRomanPSMT"/>
                <a:cs typeface="Arial" panose="020B0604020202020204" pitchFamily="34" charset="0"/>
              </a:rPr>
              <a:t>Elementos de Comando: </a:t>
            </a:r>
          </a:p>
          <a:p>
            <a:pPr marL="0" indent="0">
              <a:buNone/>
            </a:pPr>
            <a:endParaRPr lang="pt-BR" sz="1600" dirty="0">
              <a:solidFill>
                <a:schemeClr val="accent1"/>
              </a:solidFill>
              <a:latin typeface="TimesNewRomanPSMT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pt-BR" sz="1600" dirty="0">
              <a:solidFill>
                <a:schemeClr val="accent1"/>
              </a:solidFill>
              <a:latin typeface="TimesNewRomanPSMT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pt-BR" sz="1600" dirty="0">
              <a:solidFill>
                <a:schemeClr val="accent1"/>
              </a:solidFill>
              <a:latin typeface="TimesNewRomanPSMT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pt-BR" sz="1600" dirty="0">
              <a:solidFill>
                <a:schemeClr val="accent1"/>
              </a:solidFill>
              <a:latin typeface="TimesNewRomanPSMT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pt-BR" sz="1600" dirty="0">
              <a:solidFill>
                <a:schemeClr val="accent1"/>
              </a:solidFill>
              <a:latin typeface="TimesNewRomanPSMT"/>
              <a:cs typeface="Arial" panose="020B0604020202020204" pitchFamily="34" charset="0"/>
            </a:endParaRPr>
          </a:p>
        </p:txBody>
      </p:sp>
      <p:sp>
        <p:nvSpPr>
          <p:cNvPr id="13" name="Espaço Reservado para Conteúdo 12">
            <a:extLst>
              <a:ext uri="{FF2B5EF4-FFF2-40B4-BE49-F238E27FC236}">
                <a16:creationId xmlns:a16="http://schemas.microsoft.com/office/drawing/2014/main" id="{A6134C0E-844D-411A-8A65-96B3EC08A9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038600" y="1825624"/>
            <a:ext cx="3240157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1600" dirty="0">
                <a:solidFill>
                  <a:schemeClr val="accent1"/>
                </a:solidFill>
                <a:latin typeface="TimesNewRomanPSMT"/>
                <a:cs typeface="Arial" panose="020B0604020202020204" pitchFamily="34" charset="0"/>
              </a:rPr>
              <a:t>Elementos de Sinais: </a:t>
            </a:r>
            <a:endParaRPr lang="pt-BR" sz="1600" dirty="0"/>
          </a:p>
        </p:txBody>
      </p:sp>
      <p:sp>
        <p:nvSpPr>
          <p:cNvPr id="7" name="Google Shape;86;p13">
            <a:extLst>
              <a:ext uri="{FF2B5EF4-FFF2-40B4-BE49-F238E27FC236}">
                <a16:creationId xmlns:a16="http://schemas.microsoft.com/office/drawing/2014/main" id="{0F026B18-8388-4BA2-BE0D-3E1385933868}"/>
              </a:ext>
            </a:extLst>
          </p:cNvPr>
          <p:cNvSpPr txBox="1">
            <a:spLocks noGrp="1"/>
          </p:cNvSpPr>
          <p:nvPr>
            <p:ph type="ftr" sz="quarter" idx="11"/>
          </p:nvPr>
        </p:nvSpPr>
        <p:spPr>
          <a:xfrm>
            <a:off x="7444408" y="6217458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ahoma"/>
              <a:buNone/>
            </a:pPr>
            <a:r>
              <a:rPr lang="pt-BR" sz="1200" b="0" i="0" u="none" strike="noStrike" cap="none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Sistemas Hidráulicos e Pneumáticos (slide </a:t>
            </a:r>
            <a:fld id="{00000000-1234-1234-1234-123412341234}" type="slidenum">
              <a:rPr lang="pt-BR" sz="1200" b="0" i="0" u="none" strike="noStrike" cap="none" smtClean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56</a:t>
            </a:fld>
            <a:r>
              <a:rPr lang="pt-BR" sz="1200" b="0" i="0" u="none" strike="noStrike" cap="none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/40)</a:t>
            </a:r>
            <a:endParaRPr dirty="0"/>
          </a:p>
        </p:txBody>
      </p:sp>
      <p:pic>
        <p:nvPicPr>
          <p:cNvPr id="5" name="Google Shape;85;p13">
            <a:extLst>
              <a:ext uri="{FF2B5EF4-FFF2-40B4-BE49-F238E27FC236}">
                <a16:creationId xmlns:a16="http://schemas.microsoft.com/office/drawing/2014/main" id="{93E2DB7D-0867-48B1-9611-57503D038C76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3252" y="32026"/>
            <a:ext cx="1285461" cy="1001643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2A063FE3-139B-4802-9FF2-08F973186F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139" y="2178393"/>
            <a:ext cx="2152650" cy="1104900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FC93DD9B-D35D-4659-92F8-9B9B7503DB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9139" y="3892789"/>
            <a:ext cx="2019300" cy="1019175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7E222218-63E1-465A-9904-0F20C5465A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24325" y="2153479"/>
            <a:ext cx="2206335" cy="1129814"/>
          </a:xfrm>
          <a:prstGeom prst="rect">
            <a:avLst/>
          </a:prstGeom>
        </p:spPr>
      </p:pic>
      <p:sp>
        <p:nvSpPr>
          <p:cNvPr id="14" name="Espaço Reservado para Conteúdo 12">
            <a:extLst>
              <a:ext uri="{FF2B5EF4-FFF2-40B4-BE49-F238E27FC236}">
                <a16:creationId xmlns:a16="http://schemas.microsoft.com/office/drawing/2014/main" id="{4C41E5A7-F496-4691-97D2-BCB844A3341E}"/>
              </a:ext>
            </a:extLst>
          </p:cNvPr>
          <p:cNvSpPr txBox="1">
            <a:spLocks/>
          </p:cNvSpPr>
          <p:nvPr/>
        </p:nvSpPr>
        <p:spPr>
          <a:xfrm>
            <a:off x="7600121" y="1806055"/>
            <a:ext cx="324015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1600">
                <a:solidFill>
                  <a:schemeClr val="accent1"/>
                </a:solidFill>
                <a:latin typeface="TimesNewRomanPSMT"/>
                <a:cs typeface="Arial" panose="020B0604020202020204" pitchFamily="34" charset="0"/>
              </a:rPr>
              <a:t>Elementos Auxiliares:</a:t>
            </a:r>
            <a:endParaRPr lang="pt-BR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pt-BR" sz="1600" dirty="0"/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9D612FF0-BE9D-4E68-9EA6-E0A8A35098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92023" y="3392019"/>
            <a:ext cx="2292060" cy="1179410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21247C12-3EDF-4C31-B567-1E9A3EEEC5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95524" y="2174703"/>
            <a:ext cx="2237282" cy="1483415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7B1D5305-F6A6-4508-8472-1549B4E3A1D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97857" y="3837506"/>
            <a:ext cx="2234949" cy="1522182"/>
          </a:xfrm>
          <a:prstGeom prst="rect">
            <a:avLst/>
          </a:prstGeom>
        </p:spPr>
      </p:pic>
      <p:sp>
        <p:nvSpPr>
          <p:cNvPr id="22" name="CaixaDeTexto 21">
            <a:extLst>
              <a:ext uri="{FF2B5EF4-FFF2-40B4-BE49-F238E27FC236}">
                <a16:creationId xmlns:a16="http://schemas.microsoft.com/office/drawing/2014/main" id="{1AF29D41-5857-4559-B682-94C0AA3183A6}"/>
              </a:ext>
            </a:extLst>
          </p:cNvPr>
          <p:cNvSpPr txBox="1"/>
          <p:nvPr/>
        </p:nvSpPr>
        <p:spPr>
          <a:xfrm>
            <a:off x="889139" y="5106541"/>
            <a:ext cx="9102888" cy="4174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pt-B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Obs.: a identificação é feita com dois números separados por um ponto.</a:t>
            </a:r>
          </a:p>
        </p:txBody>
      </p:sp>
      <p:pic>
        <p:nvPicPr>
          <p:cNvPr id="23" name="Imagem 22">
            <a:extLst>
              <a:ext uri="{FF2B5EF4-FFF2-40B4-BE49-F238E27FC236}">
                <a16:creationId xmlns:a16="http://schemas.microsoft.com/office/drawing/2014/main" id="{253329B5-88B6-4221-8500-755C2C374CD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92023" y="5553883"/>
            <a:ext cx="2400300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8746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862583E-909E-434A-A55E-E24B07ADC7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r>
              <a:rPr lang="pt-BR" sz="3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ELEMENTOS PNEUMÁTICOS DE TRABALHO</a:t>
            </a:r>
            <a:endParaRPr lang="pt-BR" sz="3600" dirty="0"/>
          </a:p>
        </p:txBody>
      </p:sp>
      <p:sp>
        <p:nvSpPr>
          <p:cNvPr id="5" name="Google Shape;86;p13">
            <a:extLst>
              <a:ext uri="{FF2B5EF4-FFF2-40B4-BE49-F238E27FC236}">
                <a16:creationId xmlns:a16="http://schemas.microsoft.com/office/drawing/2014/main" id="{1ECB10DC-6A36-48C6-B3C2-45493400E6A4}"/>
              </a:ext>
            </a:extLst>
          </p:cNvPr>
          <p:cNvSpPr txBox="1">
            <a:spLocks noGrp="1"/>
          </p:cNvSpPr>
          <p:nvPr>
            <p:ph type="ftr" sz="quarter" idx="11"/>
          </p:nvPr>
        </p:nvSpPr>
        <p:spPr>
          <a:xfrm>
            <a:off x="7735957" y="631031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ahoma"/>
              <a:buNone/>
            </a:pPr>
            <a:r>
              <a:rPr lang="pt-BR" sz="1200" b="0" i="0" u="none" strike="noStrike" cap="none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Sistemas Hidráulicos e Pneumáticos (slide </a:t>
            </a:r>
            <a:fld id="{00000000-1234-1234-1234-123412341234}" type="slidenum">
              <a:rPr lang="pt-BR" sz="1200" b="0" i="0" u="none" strike="noStrike" cap="none" smtClean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6</a:t>
            </a:fld>
            <a:r>
              <a:rPr lang="pt-BR" sz="1200" b="0" i="0" u="none" strike="noStrike" cap="none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/40)</a:t>
            </a:r>
            <a:endParaRPr dirty="0"/>
          </a:p>
        </p:txBody>
      </p:sp>
      <p:pic>
        <p:nvPicPr>
          <p:cNvPr id="7" name="Google Shape;85;p13">
            <a:extLst>
              <a:ext uri="{FF2B5EF4-FFF2-40B4-BE49-F238E27FC236}">
                <a16:creationId xmlns:a16="http://schemas.microsoft.com/office/drawing/2014/main" id="{52E8C0EE-7A21-4432-9712-EB370E63CF83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3252" y="32026"/>
            <a:ext cx="1285461" cy="1001643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EA1A109E-FBFC-4AF3-8153-8CAED2FEFA4A}"/>
              </a:ext>
            </a:extLst>
          </p:cNvPr>
          <p:cNvSpPr txBox="1"/>
          <p:nvPr/>
        </p:nvSpPr>
        <p:spPr>
          <a:xfrm>
            <a:off x="3811656" y="4311600"/>
            <a:ext cx="456868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MOVIMENTOS LINEARES</a:t>
            </a:r>
            <a:endParaRPr lang="pt-BR" sz="2800" b="1" dirty="0"/>
          </a:p>
        </p:txBody>
      </p:sp>
    </p:spTree>
    <p:extLst>
      <p:ext uri="{BB962C8B-B14F-4D97-AF65-F5344CB8AC3E}">
        <p14:creationId xmlns:p14="http://schemas.microsoft.com/office/powerpoint/2010/main" val="12190791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455E2C-F82D-45DC-80C0-C1119A46B0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8664" y="471142"/>
            <a:ext cx="10025325" cy="562527"/>
          </a:xfrm>
        </p:spPr>
        <p:txBody>
          <a:bodyPr>
            <a:normAutofit/>
          </a:bodyPr>
          <a:lstStyle/>
          <a:p>
            <a:pPr algn="ctr"/>
            <a:r>
              <a:rPr lang="pt-BR" sz="2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CILINDROS DE SIMPLES AÇÃO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66032D15-8AB1-433A-9BD5-A1B1FD20D2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253331"/>
            <a:ext cx="10995991" cy="4351338"/>
          </a:xfrm>
        </p:spPr>
        <p:txBody>
          <a:bodyPr>
            <a:noAutofit/>
          </a:bodyPr>
          <a:lstStyle/>
          <a:p>
            <a:pPr algn="just">
              <a:lnSpc>
                <a:spcPct val="150000"/>
              </a:lnSpc>
            </a:pPr>
            <a:r>
              <a:rPr lang="pt-BR" sz="2400" dirty="0"/>
              <a:t>realizam trabalho, recebendo ar comprimido no </a:t>
            </a:r>
            <a:r>
              <a:rPr lang="pt-BR" sz="2400" u="sng" dirty="0"/>
              <a:t>avanço ou retorno</a:t>
            </a:r>
            <a:r>
              <a:rPr lang="pt-BR" sz="2400" dirty="0"/>
              <a:t>;</a:t>
            </a:r>
          </a:p>
          <a:p>
            <a:pPr algn="just">
              <a:lnSpc>
                <a:spcPct val="150000"/>
              </a:lnSpc>
            </a:pPr>
            <a:r>
              <a:rPr lang="pt-BR" sz="2400" dirty="0"/>
              <a:t>possui um </a:t>
            </a:r>
            <a:r>
              <a:rPr lang="pt-BR" sz="2400" u="sng" dirty="0"/>
              <a:t>único orifício </a:t>
            </a:r>
            <a:r>
              <a:rPr lang="pt-BR" sz="2400" dirty="0"/>
              <a:t>de passagem de para realização de trabalho; </a:t>
            </a:r>
          </a:p>
          <a:p>
            <a:pPr algn="just">
              <a:lnSpc>
                <a:spcPct val="150000"/>
              </a:lnSpc>
            </a:pPr>
            <a:r>
              <a:rPr lang="pt-BR" sz="2400" dirty="0"/>
              <a:t>a </a:t>
            </a:r>
            <a:r>
              <a:rPr lang="pt-BR" sz="2400" u="sng" dirty="0"/>
              <a:t>maioria</a:t>
            </a:r>
            <a:r>
              <a:rPr lang="pt-BR" sz="2400" dirty="0"/>
              <a:t> para a realização de avanço com </a:t>
            </a:r>
            <a:r>
              <a:rPr lang="pt-BR" sz="2400" u="sng" dirty="0"/>
              <a:t>retorno por mola ou por força externa</a:t>
            </a:r>
            <a:r>
              <a:rPr lang="pt-BR" sz="2400" dirty="0"/>
              <a:t>;</a:t>
            </a:r>
          </a:p>
          <a:p>
            <a:pPr algn="just">
              <a:lnSpc>
                <a:spcPct val="150000"/>
              </a:lnSpc>
            </a:pPr>
            <a:r>
              <a:rPr lang="pt-BR" sz="2400" b="0" i="0" u="none" strike="noStrike" baseline="0" dirty="0"/>
              <a:t>possui pequeno </a:t>
            </a:r>
            <a:r>
              <a:rPr lang="pt-BR" sz="2400" b="0" i="0" u="sng" strike="noStrike" baseline="0" dirty="0"/>
              <a:t>orifício de respiro</a:t>
            </a:r>
            <a:r>
              <a:rPr lang="pt-BR" sz="2400" b="0" i="0" u="none" strike="noStrike" baseline="0" dirty="0"/>
              <a:t>, a impedir a formação de </a:t>
            </a:r>
            <a:r>
              <a:rPr lang="pt-BR" sz="2400" b="0" i="0" u="sng" strike="noStrike" baseline="0" dirty="0"/>
              <a:t>contrapressão</a:t>
            </a:r>
            <a:r>
              <a:rPr lang="pt-BR" sz="2400" b="0" i="0" u="none" strike="noStrike" baseline="0" dirty="0"/>
              <a:t> interna (câmara da mola). </a:t>
            </a:r>
            <a:endParaRPr lang="pt-BR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Google Shape;85;p13">
            <a:extLst>
              <a:ext uri="{FF2B5EF4-FFF2-40B4-BE49-F238E27FC236}">
                <a16:creationId xmlns:a16="http://schemas.microsoft.com/office/drawing/2014/main" id="{93E2DB7D-0867-48B1-9611-57503D038C76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3252" y="32026"/>
            <a:ext cx="1285461" cy="1001643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86;p13">
            <a:extLst>
              <a:ext uri="{FF2B5EF4-FFF2-40B4-BE49-F238E27FC236}">
                <a16:creationId xmlns:a16="http://schemas.microsoft.com/office/drawing/2014/main" id="{0F026B18-8388-4BA2-BE0D-3E1385933868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7301948" y="6458585"/>
            <a:ext cx="4302042" cy="262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ahoma"/>
              <a:buNone/>
            </a:pPr>
            <a:r>
              <a:rPr lang="pt-BR" sz="1200" b="0" i="0" u="none" strike="noStrike" cap="none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Sistemas Hidráulicos e Pneumáticos (slide </a:t>
            </a:r>
            <a:fld id="{00000000-1234-1234-1234-123412341234}" type="slidenum">
              <a:rPr lang="pt-BR" sz="1200" b="0" i="0" u="none" strike="noStrike" cap="none" smtClean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7</a:t>
            </a:fld>
            <a:r>
              <a:rPr lang="pt-BR" sz="1200" b="0" i="0" u="none" strike="noStrike" cap="none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/40)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141942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455E2C-F82D-45DC-80C0-C1119A46B0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8664" y="471142"/>
            <a:ext cx="10025325" cy="562527"/>
          </a:xfrm>
        </p:spPr>
        <p:txBody>
          <a:bodyPr>
            <a:normAutofit/>
          </a:bodyPr>
          <a:lstStyle/>
          <a:p>
            <a:pPr algn="ctr"/>
            <a:r>
              <a:rPr lang="pt-BR" sz="2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CILINDROS DE SIMPLES AÇÃO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66032D15-8AB1-433A-9BD5-A1B1FD20D2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1635" y="1650897"/>
            <a:ext cx="4465983" cy="3027122"/>
          </a:xfrm>
        </p:spPr>
        <p:txBody>
          <a:bodyPr>
            <a:no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pt-BR" sz="2400" u="sng" dirty="0"/>
              <a:t>Aplicações/operações</a:t>
            </a:r>
            <a:r>
              <a:rPr lang="pt-BR" sz="2400" dirty="0"/>
              <a:t>:</a:t>
            </a:r>
          </a:p>
          <a:p>
            <a:pPr marL="0" indent="0" algn="just">
              <a:lnSpc>
                <a:spcPct val="100000"/>
              </a:lnSpc>
              <a:buNone/>
            </a:pPr>
            <a:endParaRPr lang="pt-BR" sz="2400" dirty="0">
              <a:solidFill>
                <a:srgbClr val="FF0000"/>
              </a:solidFill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pt-BR" sz="2400" dirty="0">
                <a:solidFill>
                  <a:srgbClr val="FF0000"/>
                </a:solidFill>
              </a:rPr>
              <a:t>Cilindros Retorno por Mola</a:t>
            </a:r>
            <a:endParaRPr lang="pt-BR" sz="2400" dirty="0"/>
          </a:p>
          <a:p>
            <a:pPr algn="just">
              <a:lnSpc>
                <a:spcPct val="100000"/>
              </a:lnSpc>
            </a:pPr>
            <a:r>
              <a:rPr lang="pt-BR" sz="2400" dirty="0"/>
              <a:t>fixação, </a:t>
            </a:r>
          </a:p>
          <a:p>
            <a:pPr algn="just">
              <a:lnSpc>
                <a:spcPct val="100000"/>
              </a:lnSpc>
            </a:pPr>
            <a:r>
              <a:rPr lang="pt-BR" sz="2400" dirty="0"/>
              <a:t>expulsão, </a:t>
            </a:r>
          </a:p>
          <a:p>
            <a:pPr algn="just">
              <a:lnSpc>
                <a:spcPct val="100000"/>
              </a:lnSpc>
            </a:pPr>
            <a:r>
              <a:rPr lang="pt-BR" sz="2400" dirty="0"/>
              <a:t>extração,</a:t>
            </a:r>
          </a:p>
          <a:p>
            <a:pPr algn="just">
              <a:lnSpc>
                <a:spcPct val="100000"/>
              </a:lnSpc>
            </a:pPr>
            <a:r>
              <a:rPr lang="pt-BR" sz="2400" dirty="0"/>
              <a:t>prensagem.</a:t>
            </a:r>
            <a:endParaRPr lang="pt-BR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Google Shape;85;p13">
            <a:extLst>
              <a:ext uri="{FF2B5EF4-FFF2-40B4-BE49-F238E27FC236}">
                <a16:creationId xmlns:a16="http://schemas.microsoft.com/office/drawing/2014/main" id="{93E2DB7D-0867-48B1-9611-57503D038C76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3252" y="32026"/>
            <a:ext cx="1285461" cy="1001643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86;p13">
            <a:extLst>
              <a:ext uri="{FF2B5EF4-FFF2-40B4-BE49-F238E27FC236}">
                <a16:creationId xmlns:a16="http://schemas.microsoft.com/office/drawing/2014/main" id="{0F026B18-8388-4BA2-BE0D-3E1385933868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7301948" y="6458585"/>
            <a:ext cx="4302042" cy="262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ahoma"/>
              <a:buNone/>
            </a:pPr>
            <a:r>
              <a:rPr lang="pt-BR" sz="1200" b="0" i="0" u="none" strike="noStrike" cap="none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Sistemas Hidráulicos e Pneumáticos (slide </a:t>
            </a:r>
            <a:fld id="{00000000-1234-1234-1234-123412341234}" type="slidenum">
              <a:rPr lang="pt-BR" sz="1200" b="0" i="0" u="none" strike="noStrike" cap="none" smtClean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8</a:t>
            </a:fld>
            <a:r>
              <a:rPr lang="pt-BR" sz="1200" b="0" i="0" u="none" strike="noStrike" cap="none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/40)</a:t>
            </a:r>
            <a:endParaRPr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981EACB9-9BB4-4F6E-B8A7-EEBED25D7680}"/>
              </a:ext>
            </a:extLst>
          </p:cNvPr>
          <p:cNvSpPr txBox="1"/>
          <p:nvPr/>
        </p:nvSpPr>
        <p:spPr>
          <a:xfrm>
            <a:off x="5976729" y="2644170"/>
            <a:ext cx="430204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00000"/>
              </a:lnSpc>
            </a:pPr>
            <a:r>
              <a:rPr lang="pt-BR" sz="2400" dirty="0">
                <a:solidFill>
                  <a:srgbClr val="FF0000"/>
                </a:solidFill>
              </a:rPr>
              <a:t>Cilindros Avanço por Mola </a:t>
            </a:r>
            <a:endParaRPr lang="pt-BR" sz="2400" b="0" i="0" u="none" strike="noStrike" baseline="0" dirty="0"/>
          </a:p>
          <a:p>
            <a:pPr marL="342900" indent="-3429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BR" sz="2400" b="0" i="0" u="none" strike="noStrike" baseline="0" dirty="0"/>
              <a:t>freio, </a:t>
            </a:r>
          </a:p>
          <a:p>
            <a:pPr marL="342900" indent="-3429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BR" sz="2400" b="0" i="0" u="none" strike="noStrike" baseline="0" dirty="0"/>
              <a:t>segurança, </a:t>
            </a:r>
          </a:p>
          <a:p>
            <a:pPr marL="342900" indent="-3429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BR" sz="2400" b="0" i="0" u="none" strike="noStrike" baseline="0" dirty="0"/>
              <a:t>posições de travamento.</a:t>
            </a:r>
            <a:endParaRPr lang="pt-BR" sz="2400" dirty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76055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455E2C-F82D-45DC-80C0-C1119A46B0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8664" y="471142"/>
            <a:ext cx="10025325" cy="562527"/>
          </a:xfrm>
        </p:spPr>
        <p:txBody>
          <a:bodyPr>
            <a:normAutofit/>
          </a:bodyPr>
          <a:lstStyle/>
          <a:p>
            <a:pPr algn="ctr"/>
            <a:r>
              <a:rPr lang="pt-BR" sz="2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CILINDROS DE SIMPLES AÇÃO</a:t>
            </a:r>
          </a:p>
        </p:txBody>
      </p:sp>
      <p:pic>
        <p:nvPicPr>
          <p:cNvPr id="5" name="Google Shape;85;p13">
            <a:extLst>
              <a:ext uri="{FF2B5EF4-FFF2-40B4-BE49-F238E27FC236}">
                <a16:creationId xmlns:a16="http://schemas.microsoft.com/office/drawing/2014/main" id="{93E2DB7D-0867-48B1-9611-57503D038C76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3252" y="32026"/>
            <a:ext cx="1285461" cy="1001643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86;p13">
            <a:extLst>
              <a:ext uri="{FF2B5EF4-FFF2-40B4-BE49-F238E27FC236}">
                <a16:creationId xmlns:a16="http://schemas.microsoft.com/office/drawing/2014/main" id="{0F026B18-8388-4BA2-BE0D-3E1385933868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7301948" y="6458585"/>
            <a:ext cx="4302042" cy="262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ahoma"/>
              <a:buNone/>
            </a:pPr>
            <a:r>
              <a:rPr lang="pt-BR" sz="1200" b="0" i="0" u="none" strike="noStrike" cap="none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Sistemas Hidráulicos e Pneumáticos (slide </a:t>
            </a:r>
            <a:fld id="{00000000-1234-1234-1234-123412341234}" type="slidenum">
              <a:rPr lang="pt-BR" sz="1200" b="0" i="0" u="none" strike="noStrike" cap="none" smtClean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9</a:t>
            </a:fld>
            <a:r>
              <a:rPr lang="pt-BR" sz="1200" b="0" i="0" u="none" strike="noStrike" cap="none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/40)</a:t>
            </a:r>
            <a:endParaRPr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6F099EC-942B-4158-BFBE-0A20CFD862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8300" y="2673626"/>
            <a:ext cx="8347523" cy="1510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29929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5408</TotalTime>
  <Words>2494</Words>
  <Application>Microsoft Office PowerPoint</Application>
  <PresentationFormat>Widescreen</PresentationFormat>
  <Paragraphs>265</Paragraphs>
  <Slides>56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56</vt:i4>
      </vt:variant>
    </vt:vector>
  </HeadingPairs>
  <TitlesOfParts>
    <vt:vector size="66" baseType="lpstr">
      <vt:lpstr>Arial</vt:lpstr>
      <vt:lpstr>Calibri</vt:lpstr>
      <vt:lpstr>Calibri </vt:lpstr>
      <vt:lpstr>Calibri CORPO</vt:lpstr>
      <vt:lpstr>Calibri Light</vt:lpstr>
      <vt:lpstr>HelveticaNuel</vt:lpstr>
      <vt:lpstr>Tahoma</vt:lpstr>
      <vt:lpstr>Times New Roman</vt:lpstr>
      <vt:lpstr>TimesNewRomanPSMT</vt:lpstr>
      <vt:lpstr>Tema do Office</vt:lpstr>
      <vt:lpstr>Apresentação do PowerPoint</vt:lpstr>
      <vt:lpstr>Atuadores Pneumáticos </vt:lpstr>
      <vt:lpstr>Esquemas de Comando</vt:lpstr>
      <vt:lpstr>ELEMENTOS PNEUMÁTICOS DE TRABALHO</vt:lpstr>
      <vt:lpstr>ELEMENTOS PNEUMÁTICOS DE TRABALHO</vt:lpstr>
      <vt:lpstr>ELEMENTOS PNEUMÁTICOS DE TRABALHO</vt:lpstr>
      <vt:lpstr>CILINDROS DE SIMPLES AÇÃO</vt:lpstr>
      <vt:lpstr>CILINDROS DE SIMPLES AÇÃO</vt:lpstr>
      <vt:lpstr>CILINDROS DE SIMPLES AÇÃO</vt:lpstr>
      <vt:lpstr>CILINDROS DE SIMPLES AÇÃO</vt:lpstr>
      <vt:lpstr>CILINDROS DE SIMPLES AÇÃO</vt:lpstr>
      <vt:lpstr>CILINDROS DE DUPLA AÇÃO</vt:lpstr>
      <vt:lpstr>CILINDROS DE DUPLA AÇÃO</vt:lpstr>
      <vt:lpstr>CILINDROS DE DUPLA AÇÃO</vt:lpstr>
      <vt:lpstr>CILINDROS DE DUPLA AÇÃO</vt:lpstr>
      <vt:lpstr>CILINDROS DE DUPLA AÇÃO  (sensor magnético e amortecimento ajustável)</vt:lpstr>
      <vt:lpstr>CILINDROS DE DUPLA AÇÃO</vt:lpstr>
      <vt:lpstr>CILINDROS DE DUPLA AÇÃO</vt:lpstr>
      <vt:lpstr>CILINDROS DE DUPLA AÇÃO</vt:lpstr>
      <vt:lpstr>CILINDROS DE DUPLA AÇÃO</vt:lpstr>
      <vt:lpstr>CILINDROS DE HASTE PASSANTE</vt:lpstr>
      <vt:lpstr>CILINDROS DE HASTE PASSANTE</vt:lpstr>
      <vt:lpstr>CILINDROS DUPLEX CONTÍNUO OU CILINDROS TANDEM</vt:lpstr>
      <vt:lpstr>CILINDROS DUPLEX CONTÍNUO OU CILINDROS TANDEM</vt:lpstr>
      <vt:lpstr>CILINDROS DUPLEX CONTÍNUO OU CILINDROS TANDEM</vt:lpstr>
      <vt:lpstr>CILINDROS DUPLEX CONTÍNUO OU CILINDROS TANDEM</vt:lpstr>
      <vt:lpstr>CILINDROS DUPLEX CONTÍNUO OU CILINDROS TANDEM</vt:lpstr>
      <vt:lpstr>CILINDROS DUPLEX GEMINADO</vt:lpstr>
      <vt:lpstr>CILINDROS DUPLEX GEMINADO</vt:lpstr>
      <vt:lpstr>CILINDROS DE IMPACTO</vt:lpstr>
      <vt:lpstr>CILINDROS DE IMPACTO</vt:lpstr>
      <vt:lpstr>CILINDROS DE IMPACTO</vt:lpstr>
      <vt:lpstr>CILINDROS SEM HASTE</vt:lpstr>
      <vt:lpstr>CILINDROS SEM HASTE</vt:lpstr>
      <vt:lpstr>CILINDROS SEM HASTE</vt:lpstr>
      <vt:lpstr>SINCRONISMOS DE MOVIMENTOS EM CILINDROS</vt:lpstr>
      <vt:lpstr>SINCRONISMOS DE MOVIMENTOS EM CILINDROS</vt:lpstr>
      <vt:lpstr>SINCRONISMOS DE MOVIMENTOS EM CILINDROS</vt:lpstr>
      <vt:lpstr>SINCRONISMOS DE MOVIMENTOS EM CILINDROS</vt:lpstr>
      <vt:lpstr>SINCRONISMOS DE MOVIMENTOS EM CILINDROS</vt:lpstr>
      <vt:lpstr>SINCRONISMOS DE MOVIMENTOS EM CILINDROS</vt:lpstr>
      <vt:lpstr>SINCRONISMOS DE MOVIMENTOS EM CILINDROS</vt:lpstr>
      <vt:lpstr>ATUADOR ROTATIVO – OSCILADOR PNEUMÁTICO</vt:lpstr>
      <vt:lpstr>ATUADOR ROTATIVO – OSCILADOR PNEUMÁTICO</vt:lpstr>
      <vt:lpstr>ATUADOR ROTATIVO – OSCILADOR PNEUMÁTICO</vt:lpstr>
      <vt:lpstr>ATUADOR ROTATIVO – OSCILADOR PNEUMÁTICO</vt:lpstr>
      <vt:lpstr>ATUADOR ROTATIVO – OSCILADOR PNEUMÁTICO</vt:lpstr>
      <vt:lpstr>ATUADOR ROTATIVO – OSCILADOR PNEUMÁTICO</vt:lpstr>
      <vt:lpstr>ATUADOR ROTATIVO – OSCILADOR PNEUMÁTICO</vt:lpstr>
      <vt:lpstr>ESQUEMAS DE COMANDO PNEUMÁTICOS</vt:lpstr>
      <vt:lpstr>Esquemas de Comando Pneumáticos</vt:lpstr>
      <vt:lpstr>Esquemas de Comando Pneumáticos</vt:lpstr>
      <vt:lpstr>Determinação dos Componentes Pneumáticos</vt:lpstr>
      <vt:lpstr>Determinação dos Componentes Pneumáticos</vt:lpstr>
      <vt:lpstr>Determinação dos Componentes Pneumáticos</vt:lpstr>
      <vt:lpstr>Determinação dos Componentes Pneumáticos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Aula 1 – Simbologias de Válvulas Pneumáticas</dc:title>
  <dc:creator>Henrique de SA</dc:creator>
  <cp:lastModifiedBy>Márcio Alves</cp:lastModifiedBy>
  <cp:revision>199</cp:revision>
  <dcterms:created xsi:type="dcterms:W3CDTF">2020-08-04T12:12:46Z</dcterms:created>
  <dcterms:modified xsi:type="dcterms:W3CDTF">2023-04-18T11:13:27Z</dcterms:modified>
</cp:coreProperties>
</file>